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0" r:id="rId2"/>
    <p:sldMasterId id="2147483672" r:id="rId3"/>
    <p:sldMasterId id="2147483677" r:id="rId4"/>
  </p:sldMasterIdLst>
  <p:notesMasterIdLst>
    <p:notesMasterId r:id="rId17"/>
  </p:notesMasterIdLst>
  <p:sldIdLst>
    <p:sldId id="262" r:id="rId5"/>
    <p:sldId id="266" r:id="rId6"/>
    <p:sldId id="257" r:id="rId7"/>
    <p:sldId id="267" r:id="rId8"/>
    <p:sldId id="268" r:id="rId9"/>
    <p:sldId id="263" r:id="rId10"/>
    <p:sldId id="264" r:id="rId11"/>
    <p:sldId id="256" r:id="rId12"/>
    <p:sldId id="261" r:id="rId13"/>
    <p:sldId id="260" r:id="rId14"/>
    <p:sldId id="259" r:id="rId15"/>
    <p:sldId id="258"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00FF"/>
    <a:srgbClr val="99FFCC"/>
    <a:srgbClr val="FA0A3C"/>
    <a:srgbClr val="FFCC66"/>
    <a:srgbClr val="CCECFF"/>
    <a:srgbClr val="FFCCFF"/>
    <a:srgbClr val="CCFFCC"/>
    <a:srgbClr val="99FF99"/>
    <a:srgbClr val="0596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14B3DE-25EF-4C28-B600-4661CE0287A6}" v="47" dt="2024-07-21T02:05:12.708"/>
  </p1510:revLst>
</p1510:revInfo>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969" autoAdjust="0"/>
  </p:normalViewPr>
  <p:slideViewPr>
    <p:cSldViewPr snapToGrid="0">
      <p:cViewPr varScale="1">
        <p:scale>
          <a:sx n="75" d="100"/>
          <a:sy n="75" d="100"/>
        </p:scale>
        <p:origin x="974" y="48"/>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8A22A-E5D9-41D2-96B3-0C305ABBA05F}" type="datetimeFigureOut">
              <a:rPr kumimoji="1" lang="ja-JP" altLang="en-US" smtClean="0"/>
              <a:t>2024/12/12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F95DA-1DED-4351-A436-B02E859C15B5}" type="slidenum">
              <a:rPr kumimoji="1" lang="ja-JP" altLang="en-US" smtClean="0"/>
              <a:t>‹#›</a:t>
            </a:fld>
            <a:endParaRPr kumimoji="1" lang="ja-JP" altLang="en-US"/>
          </a:p>
        </p:txBody>
      </p:sp>
    </p:spTree>
    <p:extLst>
      <p:ext uri="{BB962C8B-B14F-4D97-AF65-F5344CB8AC3E}">
        <p14:creationId xmlns:p14="http://schemas.microsoft.com/office/powerpoint/2010/main" val="24543420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機密なし］">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2024/12/12</a:t>
            </a:fld>
            <a:endParaRPr kumimoji="1" lang="ja-JP" altLang="en-US"/>
          </a:p>
        </p:txBody>
      </p:sp>
    </p:spTree>
    <p:extLst>
      <p:ext uri="{BB962C8B-B14F-4D97-AF65-F5344CB8AC3E}">
        <p14:creationId xmlns:p14="http://schemas.microsoft.com/office/powerpoint/2010/main" val="419410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扉">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9" hasCustomPrompt="1"/>
          </p:nvPr>
        </p:nvSpPr>
        <p:spPr>
          <a:xfrm>
            <a:off x="442339" y="2303884"/>
            <a:ext cx="11307323" cy="2088232"/>
          </a:xfrm>
          <a:prstGeom prst="rect">
            <a:avLst/>
          </a:prstGeom>
        </p:spPr>
        <p:txBody>
          <a:bodyPr lIns="0" tIns="0" rIns="0" bIns="0" anchor="ctr">
            <a:normAutofit/>
          </a:bodyPr>
          <a:lstStyle>
            <a:lvl1pPr marL="0" indent="0" algn="ctr">
              <a:lnSpc>
                <a:spcPct val="100000"/>
              </a:lnSpc>
              <a:spcBef>
                <a:spcPts val="0"/>
              </a:spcBef>
              <a:buNone/>
              <a:defRPr sz="3600" b="1" baseline="0">
                <a:solidFill>
                  <a:schemeClr val="tx2"/>
                </a:solidFill>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項目タイトル</a:t>
            </a:r>
            <a:r>
              <a:rPr kumimoji="1" lang="en-US" altLang="ja-JP" dirty="0"/>
              <a:t> </a:t>
            </a:r>
            <a:r>
              <a:rPr kumimoji="1" lang="ja-JP" altLang="en-US" dirty="0"/>
              <a:t>メイリオ</a:t>
            </a:r>
            <a:r>
              <a:rPr kumimoji="1" lang="en-US" altLang="ja-JP" dirty="0"/>
              <a:t>36pt</a:t>
            </a:r>
          </a:p>
        </p:txBody>
      </p:sp>
      <p:sp>
        <p:nvSpPr>
          <p:cNvPr id="5" name="日付プレースホルダー 3"/>
          <p:cNvSpPr>
            <a:spLocks noGrp="1"/>
          </p:cNvSpPr>
          <p:nvPr>
            <p:ph type="dt" sz="half" idx="20"/>
          </p:nvPr>
        </p:nvSpPr>
        <p:spPr>
          <a:xfrm>
            <a:off x="6962400" y="6668516"/>
            <a:ext cx="2228850" cy="129789"/>
          </a:xfrm>
        </p:spPr>
        <p:txBody>
          <a:bodyPr/>
          <a:lstStyle/>
          <a:p>
            <a:fld id="{FCAFAC13-DB77-42F2-BE26-45BA5532FD50}" type="datetime4">
              <a:rPr lang="en-US" altLang="ja-JP" smtClean="0"/>
              <a:pPr/>
              <a:t>December 12, 2024</a:t>
            </a:fld>
            <a:endParaRPr lang="en-US" dirty="0"/>
          </a:p>
        </p:txBody>
      </p:sp>
    </p:spTree>
    <p:extLst>
      <p:ext uri="{BB962C8B-B14F-4D97-AF65-F5344CB8AC3E}">
        <p14:creationId xmlns:p14="http://schemas.microsoft.com/office/powerpoint/2010/main" val="308262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December 12, 2024</a:t>
            </a:fld>
            <a:endParaRPr lang="en-US" dirty="0"/>
          </a:p>
        </p:txBody>
      </p:sp>
    </p:spTree>
    <p:extLst>
      <p:ext uri="{BB962C8B-B14F-4D97-AF65-F5344CB8AC3E}">
        <p14:creationId xmlns:p14="http://schemas.microsoft.com/office/powerpoint/2010/main" val="939820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見出し2行">
    <p:spTree>
      <p:nvGrpSpPr>
        <p:cNvPr id="1" name=""/>
        <p:cNvGrpSpPr/>
        <p:nvPr/>
      </p:nvGrpSpPr>
      <p:grpSpPr>
        <a:xfrm>
          <a:off x="0" y="0"/>
          <a:ext cx="0" cy="0"/>
          <a:chOff x="0" y="0"/>
          <a:chExt cx="0" cy="0"/>
        </a:xfrm>
      </p:grpSpPr>
      <p:sp>
        <p:nvSpPr>
          <p:cNvPr id="5" name="テキスト プレースホルダー 5"/>
          <p:cNvSpPr>
            <a:spLocks noGrp="1"/>
          </p:cNvSpPr>
          <p:nvPr>
            <p:ph type="body" sz="quarter" idx="20" hasCustomPrompt="1"/>
          </p:nvPr>
        </p:nvSpPr>
        <p:spPr>
          <a:xfrm>
            <a:off x="443077" y="273600"/>
            <a:ext cx="11341555" cy="779136"/>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a:t>
            </a:r>
            <a:r>
              <a:rPr kumimoji="1" lang="en-US" altLang="ja-JP" dirty="0"/>
              <a:t>2</a:t>
            </a:r>
            <a:r>
              <a:rPr kumimoji="1" lang="ja-JP" altLang="en-US" dirty="0"/>
              <a:t>行 メイリオ</a:t>
            </a:r>
            <a:r>
              <a:rPr kumimoji="1" lang="en-US" altLang="ja-JP" dirty="0"/>
              <a:t>24pt</a:t>
            </a:r>
          </a:p>
        </p:txBody>
      </p:sp>
      <p:sp>
        <p:nvSpPr>
          <p:cNvPr id="8" name="テキスト プレースホルダー 2">
            <a:extLst>
              <a:ext uri="{FF2B5EF4-FFF2-40B4-BE49-F238E27FC236}">
                <a16:creationId xmlns:a16="http://schemas.microsoft.com/office/drawing/2014/main" id="{D36865C0-32FD-6041-BDCE-3C31AE2B383C}"/>
              </a:ext>
            </a:extLst>
          </p:cNvPr>
          <p:cNvSpPr>
            <a:spLocks noGrp="1"/>
          </p:cNvSpPr>
          <p:nvPr>
            <p:ph type="body" sz="quarter" idx="22" hasCustomPrompt="1"/>
          </p:nvPr>
        </p:nvSpPr>
        <p:spPr>
          <a:xfrm>
            <a:off x="443078" y="1232736"/>
            <a:ext cx="11341554" cy="5171664"/>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December 12, 2024</a:t>
            </a:fld>
            <a:endParaRPr lang="en-US" dirty="0"/>
          </a:p>
        </p:txBody>
      </p:sp>
    </p:spTree>
    <p:extLst>
      <p:ext uri="{BB962C8B-B14F-4D97-AF65-F5344CB8AC3E}">
        <p14:creationId xmlns:p14="http://schemas.microsoft.com/office/powerpoint/2010/main" val="83338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78E4C2EF-773D-B34F-B303-741257996BEA}"/>
              </a:ext>
            </a:extLst>
          </p:cNvPr>
          <p:cNvSpPr txBox="1"/>
          <p:nvPr userDrawn="1"/>
        </p:nvSpPr>
        <p:spPr>
          <a:xfrm>
            <a:off x="443077" y="306000"/>
            <a:ext cx="1130289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a:solidFill>
                  <a:schemeClr val="tx1"/>
                </a:solidFill>
                <a:latin typeface="メイリオ" panose="020B0604030504040204" pitchFamily="50" charset="-128"/>
                <a:ea typeface="メイリオ" panose="020B0604030504040204" pitchFamily="50" charset="-128"/>
              </a:rPr>
              <a:t>CONTENTS</a:t>
            </a:r>
            <a:endParaRPr kumimoji="1" lang="ja-JP" altLang="en-US" sz="2000" b="1">
              <a:solidFill>
                <a:schemeClr val="tx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CAA40E23-9A1E-0940-A59B-09CD3AAE8716}"/>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4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a:t>1</a:t>
            </a:r>
            <a:r>
              <a:rPr kumimoji="1" lang="ja-JP" altLang="en-US"/>
              <a:t>　項目タイトル</a:t>
            </a:r>
            <a:r>
              <a:rPr kumimoji="1" lang="en-US" altLang="ja-JP"/>
              <a:t> </a:t>
            </a:r>
            <a:r>
              <a:rPr kumimoji="1" lang="ja-JP" altLang="en-US"/>
              <a:t>メイリオ</a:t>
            </a:r>
            <a:r>
              <a:rPr kumimoji="1" lang="en-US" altLang="ja-JP"/>
              <a:t>24pt</a:t>
            </a:r>
          </a:p>
        </p:txBody>
      </p:sp>
    </p:spTree>
    <p:extLst>
      <p:ext uri="{BB962C8B-B14F-4D97-AF65-F5344CB8AC3E}">
        <p14:creationId xmlns:p14="http://schemas.microsoft.com/office/powerpoint/2010/main" val="1556484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扉">
    <p:spTree>
      <p:nvGrpSpPr>
        <p:cNvPr id="1" name=""/>
        <p:cNvGrpSpPr/>
        <p:nvPr/>
      </p:nvGrpSpPr>
      <p:grpSpPr>
        <a:xfrm>
          <a:off x="0" y="0"/>
          <a:ext cx="0" cy="0"/>
          <a:chOff x="0" y="0"/>
          <a:chExt cx="0" cy="0"/>
        </a:xfrm>
      </p:grpSpPr>
      <p:sp>
        <p:nvSpPr>
          <p:cNvPr id="10" name="テキスト プレースホルダー 2">
            <a:extLst>
              <a:ext uri="{FF2B5EF4-FFF2-40B4-BE49-F238E27FC236}">
                <a16:creationId xmlns:a16="http://schemas.microsoft.com/office/drawing/2014/main" id="{875E482E-9BA5-584D-A377-01176B057662}"/>
              </a:ext>
            </a:extLst>
          </p:cNvPr>
          <p:cNvSpPr>
            <a:spLocks noGrp="1"/>
          </p:cNvSpPr>
          <p:nvPr>
            <p:ph type="body" sz="quarter" idx="18" hasCustomPrompt="1"/>
          </p:nvPr>
        </p:nvSpPr>
        <p:spPr>
          <a:xfrm>
            <a:off x="443077" y="2520001"/>
            <a:ext cx="11307323" cy="1655999"/>
          </a:xfrm>
          <a:prstGeom prst="rect">
            <a:avLst/>
          </a:prstGeom>
          <a:no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項目タイトル</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30pt</a:t>
            </a:r>
            <a:endPar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05727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見出し1行">
    <p:spTree>
      <p:nvGrpSpPr>
        <p:cNvPr id="1" name=""/>
        <p:cNvGrpSpPr/>
        <p:nvPr/>
      </p:nvGrpSpPr>
      <p:grpSpPr>
        <a:xfrm>
          <a:off x="0" y="0"/>
          <a:ext cx="0" cy="0"/>
          <a:chOff x="0" y="0"/>
          <a:chExt cx="0" cy="0"/>
        </a:xfrm>
      </p:grpSpPr>
      <p:sp>
        <p:nvSpPr>
          <p:cNvPr id="19" name="テキスト プレースホルダー 2">
            <a:extLst>
              <a:ext uri="{FF2B5EF4-FFF2-40B4-BE49-F238E27FC236}">
                <a16:creationId xmlns:a16="http://schemas.microsoft.com/office/drawing/2014/main" id="{3E2ADED7-0ED2-7C47-B4C0-1E5C776280C5}"/>
              </a:ext>
            </a:extLst>
          </p:cNvPr>
          <p:cNvSpPr>
            <a:spLocks noGrp="1"/>
          </p:cNvSpPr>
          <p:nvPr>
            <p:ph type="body" sz="quarter" idx="18" hasCustomPrompt="1"/>
          </p:nvPr>
        </p:nvSpPr>
        <p:spPr>
          <a:xfrm>
            <a:off x="443077" y="767396"/>
            <a:ext cx="11307323" cy="56376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1" name="テキスト プレースホルダー 2">
            <a:extLst>
              <a:ext uri="{FF2B5EF4-FFF2-40B4-BE49-F238E27FC236}">
                <a16:creationId xmlns:a16="http://schemas.microsoft.com/office/drawing/2014/main" id="{015466B9-7F06-204A-B53C-64E4557C2532}"/>
              </a:ext>
            </a:extLst>
          </p:cNvPr>
          <p:cNvSpPr>
            <a:spLocks noGrp="1"/>
          </p:cNvSpPr>
          <p:nvPr>
            <p:ph type="body" sz="quarter" idx="19" hasCustomPrompt="1"/>
          </p:nvPr>
        </p:nvSpPr>
        <p:spPr>
          <a:xfrm>
            <a:off x="443077" y="306000"/>
            <a:ext cx="11307323" cy="306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62102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見出し2行">
    <p:spTree>
      <p:nvGrpSpPr>
        <p:cNvPr id="1" name=""/>
        <p:cNvGrpSpPr/>
        <p:nvPr/>
      </p:nvGrpSpPr>
      <p:grpSpPr>
        <a:xfrm>
          <a:off x="0" y="0"/>
          <a:ext cx="0" cy="0"/>
          <a:chOff x="0" y="0"/>
          <a:chExt cx="0" cy="0"/>
        </a:xfrm>
      </p:grpSpPr>
      <p:sp>
        <p:nvSpPr>
          <p:cNvPr id="21" name="テキスト プレースホルダー 2">
            <a:extLst>
              <a:ext uri="{FF2B5EF4-FFF2-40B4-BE49-F238E27FC236}">
                <a16:creationId xmlns:a16="http://schemas.microsoft.com/office/drawing/2014/main" id="{C9A4CBBA-B6A9-0844-B2B8-6153993E5562}"/>
              </a:ext>
            </a:extLst>
          </p:cNvPr>
          <p:cNvSpPr>
            <a:spLocks noGrp="1"/>
          </p:cNvSpPr>
          <p:nvPr>
            <p:ph type="body" sz="quarter" idx="18" hasCustomPrompt="1"/>
          </p:nvPr>
        </p:nvSpPr>
        <p:spPr>
          <a:xfrm>
            <a:off x="457140" y="1098000"/>
            <a:ext cx="11307323" cy="53064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4" name="テキスト プレースホルダー 2">
            <a:extLst>
              <a:ext uri="{FF2B5EF4-FFF2-40B4-BE49-F238E27FC236}">
                <a16:creationId xmlns:a16="http://schemas.microsoft.com/office/drawing/2014/main" id="{0A92448B-A105-7F45-A55A-04ED997A09CA}"/>
              </a:ext>
            </a:extLst>
          </p:cNvPr>
          <p:cNvSpPr>
            <a:spLocks noGrp="1"/>
          </p:cNvSpPr>
          <p:nvPr>
            <p:ph type="body" sz="quarter" idx="19" hasCustomPrompt="1"/>
          </p:nvPr>
        </p:nvSpPr>
        <p:spPr>
          <a:xfrm>
            <a:off x="443077" y="306000"/>
            <a:ext cx="11307323" cy="612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2</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65203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表紙［関係者外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2024/12/12</a:t>
            </a:fld>
            <a:endParaRPr kumimoji="1" lang="ja-JP" altLang="en-US"/>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4" name="テキスト ボックス 3"/>
          <p:cNvSpPr txBox="1"/>
          <p:nvPr userDrawn="1"/>
        </p:nvSpPr>
        <p:spPr>
          <a:xfrm>
            <a:off x="11046532" y="442582"/>
            <a:ext cx="942887" cy="338554"/>
          </a:xfrm>
          <a:prstGeom prst="rect">
            <a:avLst/>
          </a:prstGeom>
          <a:noFill/>
        </p:spPr>
        <p:txBody>
          <a:bodyPr wrap="none" rtlCol="0">
            <a:spAutoFit/>
          </a:bodyPr>
          <a:lstStyle/>
          <a:p>
            <a:pPr algn="ctr"/>
            <a:r>
              <a:rPr kumimoji="1" lang="en-US" altLang="ja-JP" sz="800" b="1" dirty="0">
                <a:solidFill>
                  <a:srgbClr val="FF0000"/>
                </a:solidFill>
              </a:rPr>
              <a:t>DX</a:t>
            </a:r>
            <a:r>
              <a:rPr kumimoji="1" lang="ja-JP" altLang="en-US" sz="800" b="1" dirty="0">
                <a:solidFill>
                  <a:srgbClr val="FF0000"/>
                </a:solidFill>
              </a:rPr>
              <a:t>戦略センター</a:t>
            </a:r>
            <a:endParaRPr kumimoji="1" lang="en-US" altLang="ja-JP" sz="800" b="1" dirty="0">
              <a:solidFill>
                <a:srgbClr val="FF0000"/>
              </a:solidFill>
            </a:endParaRPr>
          </a:p>
          <a:p>
            <a:pPr algn="ctr"/>
            <a:r>
              <a:rPr kumimoji="1" lang="en-US" altLang="ja-JP" sz="800" b="1" dirty="0">
                <a:solidFill>
                  <a:srgbClr val="FF0000"/>
                </a:solidFill>
              </a:rPr>
              <a:t>DS</a:t>
            </a:r>
            <a:endParaRPr kumimoji="1" lang="ja-JP" altLang="en-US" sz="800" b="1" dirty="0">
              <a:solidFill>
                <a:srgbClr val="FF0000"/>
              </a:solidFill>
            </a:endParaRPr>
          </a:p>
        </p:txBody>
      </p:sp>
    </p:spTree>
    <p:extLst>
      <p:ext uri="{BB962C8B-B14F-4D97-AF65-F5344CB8AC3E}">
        <p14:creationId xmlns:p14="http://schemas.microsoft.com/office/powerpoint/2010/main" val="157434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秘］">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171" y="0"/>
            <a:ext cx="9140829"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3" name="日付プレースホルダー 2"/>
          <p:cNvSpPr>
            <a:spLocks noGrp="1"/>
          </p:cNvSpPr>
          <p:nvPr>
            <p:ph type="dt" sz="half" idx="20"/>
          </p:nvPr>
        </p:nvSpPr>
        <p:spPr/>
        <p:txBody>
          <a:bodyPr/>
          <a:lstStyle/>
          <a:p>
            <a:fld id="{E5CE2423-1C35-4C12-BAEC-CBD3693D0CE2}" type="datetimeFigureOut">
              <a:rPr kumimoji="1" lang="ja-JP" altLang="en-US" smtClean="0"/>
              <a:t>2024/12/12</a:t>
            </a:fld>
            <a:endParaRPr kumimoji="1" lang="ja-JP" altLang="en-US"/>
          </a:p>
        </p:txBody>
      </p:sp>
    </p:spTree>
    <p:extLst>
      <p:ext uri="{BB962C8B-B14F-4D97-AF65-F5344CB8AC3E}">
        <p14:creationId xmlns:p14="http://schemas.microsoft.com/office/powerpoint/2010/main" val="382270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表紙［極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2024/12/12</a:t>
            </a:fld>
            <a:endParaRPr kumimoji="1" lang="ja-JP" altLang="en-US"/>
          </a:p>
        </p:txBody>
      </p:sp>
      <p:sp>
        <p:nvSpPr>
          <p:cNvPr id="8" name="テキスト ボックス 7"/>
          <p:cNvSpPr txBox="1"/>
          <p:nvPr/>
        </p:nvSpPr>
        <p:spPr>
          <a:xfrm>
            <a:off x="10656939" y="730660"/>
            <a:ext cx="1306635" cy="200055"/>
          </a:xfrm>
          <a:prstGeom prst="rect">
            <a:avLst/>
          </a:prstGeom>
          <a:noFill/>
        </p:spPr>
        <p:txBody>
          <a:bodyPr wrap="square" rtlCol="0">
            <a:spAutoFit/>
          </a:bodyPr>
          <a:lstStyle/>
          <a:p>
            <a:pPr algn="r"/>
            <a:r>
              <a:rPr kumimoji="1" lang="ja-JP" altLang="en-US" sz="700" b="1" dirty="0">
                <a:solidFill>
                  <a:srgbClr val="D21E23"/>
                </a:solidFill>
              </a:rPr>
              <a:t>年　　月　　日まで</a:t>
            </a:r>
          </a:p>
        </p:txBody>
      </p:sp>
      <p:sp>
        <p:nvSpPr>
          <p:cNvPr id="9" name="テキスト ボックス 8"/>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Tree>
    <p:extLst>
      <p:ext uri="{BB962C8B-B14F-4D97-AF65-F5344CB8AC3E}">
        <p14:creationId xmlns:p14="http://schemas.microsoft.com/office/powerpoint/2010/main" val="400703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CE2423-1C35-4C12-BAEC-CBD3693D0CE2}" type="datetimeFigureOut">
              <a:rPr kumimoji="1" lang="ja-JP" altLang="en-US" smtClean="0"/>
              <a:t>2024/12/12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F9C9C8F-F77C-491F-AE4D-6217FC084DB7}" type="slidenum">
              <a:rPr kumimoji="1" lang="ja-JP" altLang="en-US" smtClean="0"/>
              <a:t>‹#›</a:t>
            </a:fld>
            <a:endParaRPr kumimoji="1" lang="ja-JP" altLang="en-US"/>
          </a:p>
        </p:txBody>
      </p:sp>
    </p:spTree>
    <p:extLst>
      <p:ext uri="{BB962C8B-B14F-4D97-AF65-F5344CB8AC3E}">
        <p14:creationId xmlns:p14="http://schemas.microsoft.com/office/powerpoint/2010/main" val="76490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最終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December 12, 2024</a:t>
            </a:fld>
            <a:endParaRPr lang="en-US" dirty="0"/>
          </a:p>
        </p:txBody>
      </p:sp>
    </p:spTree>
    <p:extLst>
      <p:ext uri="{BB962C8B-B14F-4D97-AF65-F5344CB8AC3E}">
        <p14:creationId xmlns:p14="http://schemas.microsoft.com/office/powerpoint/2010/main" val="262982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pic>
        <p:nvPicPr>
          <p:cNvPr id="7" name="Picture 2" descr="C:\Users\0036734-z100\Desktop\太向\プレゼンフォーマット\02_アイシングループロゴ\AISINGROUP_LOGODATA_201509\PNG\PNG_color\positive\AG_logo_variation1_colo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5840" y="1"/>
            <a:ext cx="789435" cy="70588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コネクタ 8"/>
          <p:cNvCxnSpPr/>
          <p:nvPr userDrawn="1"/>
        </p:nvCxnSpPr>
        <p:spPr>
          <a:xfrm>
            <a:off x="0" y="686831"/>
            <a:ext cx="12192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326431" y="188641"/>
            <a:ext cx="4288353" cy="461665"/>
          </a:xfrm>
          <a:prstGeom prst="rect">
            <a:avLst/>
          </a:prstGeom>
        </p:spPr>
        <p:txBody>
          <a:bodyPr wrap="none">
            <a:spAutoFit/>
          </a:bodyPr>
          <a:lstStyle>
            <a:lvl1pPr algn="l">
              <a:defRPr sz="24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21" name="スライド番号プレースホルダー 5"/>
          <p:cNvSpPr>
            <a:spLocks noGrp="1"/>
          </p:cNvSpPr>
          <p:nvPr>
            <p:ph type="sldNum" sz="quarter" idx="4"/>
          </p:nvPr>
        </p:nvSpPr>
        <p:spPr>
          <a:xfrm>
            <a:off x="11466103" y="6519532"/>
            <a:ext cx="399468" cy="246221"/>
          </a:xfrm>
          <a:prstGeom prst="rect">
            <a:avLst/>
          </a:prstGeom>
        </p:spPr>
        <p:txBody>
          <a:bodyPr vert="horz" wrap="none" lIns="91440" tIns="45720" rIns="91440" bIns="45720" rtlCol="0" anchor="ctr">
            <a:spAutoFit/>
          </a:bodyPr>
          <a:lstStyle>
            <a:lvl1pPr algn="r">
              <a:defRPr sz="10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65AE6374-B558-476C-B6C5-10222A839C1D}" type="slidenum">
              <a:rPr lang="ja-JP" altLang="en-US" smtClean="0"/>
              <a:pPr/>
              <a:t>‹#›</a:t>
            </a:fld>
            <a:endParaRPr lang="ja-JP" altLang="en-US"/>
          </a:p>
        </p:txBody>
      </p:sp>
    </p:spTree>
    <p:extLst>
      <p:ext uri="{BB962C8B-B14F-4D97-AF65-F5344CB8AC3E}">
        <p14:creationId xmlns:p14="http://schemas.microsoft.com/office/powerpoint/2010/main" val="50280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目次">
    <p:spTree>
      <p:nvGrpSpPr>
        <p:cNvPr id="1" name=""/>
        <p:cNvGrpSpPr/>
        <p:nvPr/>
      </p:nvGrpSpPr>
      <p:grpSpPr>
        <a:xfrm>
          <a:off x="0" y="0"/>
          <a:ext cx="0" cy="0"/>
          <a:chOff x="0" y="0"/>
          <a:chExt cx="0" cy="0"/>
        </a:xfrm>
      </p:grpSpPr>
      <p:sp>
        <p:nvSpPr>
          <p:cNvPr id="2" name="テキスト ボックス 1"/>
          <p:cNvSpPr txBox="1"/>
          <p:nvPr/>
        </p:nvSpPr>
        <p:spPr>
          <a:xfrm>
            <a:off x="443077" y="306000"/>
            <a:ext cx="1130289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rgbClr val="000000"/>
                </a:solidFill>
                <a:latin typeface="メイリオ" panose="020B0604030504040204" pitchFamily="50" charset="-128"/>
                <a:ea typeface="メイリオ" panose="020B0604030504040204" pitchFamily="50" charset="-128"/>
              </a:rPr>
              <a:t>CONTENTS</a:t>
            </a:r>
            <a:endParaRPr kumimoji="1" lang="ja-JP" altLang="en-US" sz="2400" b="1" dirty="0">
              <a:solidFill>
                <a:srgbClr val="000000"/>
              </a:solidFill>
              <a:latin typeface="メイリオ" panose="020B0604030504040204" pitchFamily="50" charset="-128"/>
              <a:ea typeface="メイリオ" panose="020B0604030504040204" pitchFamily="50" charset="-128"/>
            </a:endParaRPr>
          </a:p>
        </p:txBody>
      </p:sp>
      <p:sp>
        <p:nvSpPr>
          <p:cNvPr id="7" name="テキスト プレースホルダー 2">
            <a:extLst>
              <a:ext uri="{FF2B5EF4-FFF2-40B4-BE49-F238E27FC236}">
                <a16:creationId xmlns:a16="http://schemas.microsoft.com/office/drawing/2014/main" id="{8D423200-9DDA-EB45-B4AE-06A422E698E1}"/>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8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dirty="0"/>
              <a:t>1</a:t>
            </a:r>
            <a:r>
              <a:rPr kumimoji="1" lang="ja-JP" altLang="en-US" dirty="0"/>
              <a:t>　項目タイトル</a:t>
            </a:r>
            <a:r>
              <a:rPr kumimoji="1" lang="en-US" altLang="ja-JP" dirty="0"/>
              <a:t> </a:t>
            </a:r>
            <a:r>
              <a:rPr kumimoji="1" lang="ja-JP" altLang="en-US" dirty="0"/>
              <a:t>メイリオ</a:t>
            </a:r>
            <a:r>
              <a:rPr kumimoji="1" lang="en-US" altLang="ja-JP" dirty="0"/>
              <a:t>28pt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December 12, 2024</a:t>
            </a:fld>
            <a:endParaRPr lang="en-US" dirty="0"/>
          </a:p>
        </p:txBody>
      </p:sp>
    </p:spTree>
    <p:extLst>
      <p:ext uri="{BB962C8B-B14F-4D97-AF65-F5344CB8AC3E}">
        <p14:creationId xmlns:p14="http://schemas.microsoft.com/office/powerpoint/2010/main" val="5701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図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 y="0"/>
            <a:ext cx="12190839" cy="6858000"/>
          </a:xfrm>
          <a:prstGeom prst="rect">
            <a:avLst/>
          </a:prstGeom>
        </p:spPr>
      </p:pic>
      <p:sp>
        <p:nvSpPr>
          <p:cNvPr id="23" name="コンテンツ プレースホルダー 6">
            <a:extLst>
              <a:ext uri="{FF2B5EF4-FFF2-40B4-BE49-F238E27FC236}">
                <a16:creationId xmlns:a16="http://schemas.microsoft.com/office/drawing/2014/main" id="{3B2F5581-4034-DA46-842F-58D9CD0C1C39}"/>
              </a:ext>
            </a:extLst>
          </p:cNvPr>
          <p:cNvSpPr txBox="1">
            <a:spLocks/>
          </p:cNvSpPr>
          <p:nvPr/>
        </p:nvSpPr>
        <p:spPr>
          <a:xfrm>
            <a:off x="88020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4" name="日付プレースホルダー 3"/>
          <p:cNvSpPr>
            <a:spLocks noGrp="1"/>
          </p:cNvSpPr>
          <p:nvPr>
            <p:ph type="dt" sz="half" idx="2"/>
          </p:nvPr>
        </p:nvSpPr>
        <p:spPr>
          <a:xfrm>
            <a:off x="7689600" y="6671691"/>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E5CE2423-1C35-4C12-BAEC-CBD3693D0CE2}" type="datetimeFigureOut">
              <a:rPr kumimoji="1" lang="ja-JP" altLang="en-US" smtClean="0"/>
              <a:t>2024/12/12</a:t>
            </a:fld>
            <a:endParaRPr kumimoji="1" lang="ja-JP" altLang="en-US"/>
          </a:p>
        </p:txBody>
      </p:sp>
      <p:sp>
        <p:nvSpPr>
          <p:cNvPr id="65" name="正方形/長方形 64">
            <a:extLst>
              <a:ext uri="{FF2B5EF4-FFF2-40B4-BE49-F238E27FC236}">
                <a16:creationId xmlns:a16="http://schemas.microsoft.com/office/drawing/2014/main"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6" name="正方形/長方形 65">
            <a:extLst>
              <a:ext uri="{FF2B5EF4-FFF2-40B4-BE49-F238E27FC236}">
                <a16:creationId xmlns:a16="http://schemas.microsoft.com/office/drawing/2014/main"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7" name="正方形/長方形 66">
            <a:extLst>
              <a:ext uri="{FF2B5EF4-FFF2-40B4-BE49-F238E27FC236}">
                <a16:creationId xmlns:a16="http://schemas.microsoft.com/office/drawing/2014/main"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8" name="正方形/長方形 67">
            <a:extLst>
              <a:ext uri="{FF2B5EF4-FFF2-40B4-BE49-F238E27FC236}">
                <a16:creationId xmlns:a16="http://schemas.microsoft.com/office/drawing/2014/main"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9" name="正方形/長方形 68">
            <a:extLst>
              <a:ext uri="{FF2B5EF4-FFF2-40B4-BE49-F238E27FC236}">
                <a16:creationId xmlns:a16="http://schemas.microsoft.com/office/drawing/2014/main"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1" name="正方形/長方形 70">
            <a:extLst>
              <a:ext uri="{FF2B5EF4-FFF2-40B4-BE49-F238E27FC236}">
                <a16:creationId xmlns:a16="http://schemas.microsoft.com/office/drawing/2014/main"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3" name="正方形/長方形 72">
            <a:extLst>
              <a:ext uri="{FF2B5EF4-FFF2-40B4-BE49-F238E27FC236}">
                <a16:creationId xmlns:a16="http://schemas.microsoft.com/office/drawing/2014/main"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5" name="正方形/長方形 74">
            <a:extLst>
              <a:ext uri="{FF2B5EF4-FFF2-40B4-BE49-F238E27FC236}">
                <a16:creationId xmlns:a16="http://schemas.microsoft.com/office/drawing/2014/main"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6" name="正方形/長方形 75">
            <a:extLst>
              <a:ext uri="{FF2B5EF4-FFF2-40B4-BE49-F238E27FC236}">
                <a16:creationId xmlns:a16="http://schemas.microsoft.com/office/drawing/2014/main"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8" name="正方形/長方形 77">
            <a:extLst>
              <a:ext uri="{FF2B5EF4-FFF2-40B4-BE49-F238E27FC236}">
                <a16:creationId xmlns:a16="http://schemas.microsoft.com/office/drawing/2014/main"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9" name="正方形/長方形 78">
            <a:extLst>
              <a:ext uri="{FF2B5EF4-FFF2-40B4-BE49-F238E27FC236}">
                <a16:creationId xmlns:a16="http://schemas.microsoft.com/office/drawing/2014/main"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1" name="正方形/長方形 80">
            <a:extLst>
              <a:ext uri="{FF2B5EF4-FFF2-40B4-BE49-F238E27FC236}">
                <a16:creationId xmlns:a16="http://schemas.microsoft.com/office/drawing/2014/main"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3" name="正方形/長方形 82">
            <a:extLst>
              <a:ext uri="{FF2B5EF4-FFF2-40B4-BE49-F238E27FC236}">
                <a16:creationId xmlns:a16="http://schemas.microsoft.com/office/drawing/2014/main"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4" name="正方形/長方形 83">
            <a:extLst>
              <a:ext uri="{FF2B5EF4-FFF2-40B4-BE49-F238E27FC236}">
                <a16:creationId xmlns:a16="http://schemas.microsoft.com/office/drawing/2014/main"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6" name="正方形/長方形 85">
            <a:extLst>
              <a:ext uri="{FF2B5EF4-FFF2-40B4-BE49-F238E27FC236}">
                <a16:creationId xmlns:a16="http://schemas.microsoft.com/office/drawing/2014/main"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7" name="正方形/長方形 86">
            <a:extLst>
              <a:ext uri="{FF2B5EF4-FFF2-40B4-BE49-F238E27FC236}">
                <a16:creationId xmlns:a16="http://schemas.microsoft.com/office/drawing/2014/main"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8" name="正方形/長方形 87">
            <a:extLst>
              <a:ext uri="{FF2B5EF4-FFF2-40B4-BE49-F238E27FC236}">
                <a16:creationId xmlns:a16="http://schemas.microsoft.com/office/drawing/2014/main"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a16="http://schemas.microsoft.com/office/drawing/2014/main"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0" name="正方形/長方形 89">
            <a:extLst>
              <a:ext uri="{FF2B5EF4-FFF2-40B4-BE49-F238E27FC236}">
                <a16:creationId xmlns:a16="http://schemas.microsoft.com/office/drawing/2014/main"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39821504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0" name="正方形/長方形 59">
            <a:extLst>
              <a:ext uri="{FF2B5EF4-FFF2-40B4-BE49-F238E27FC236}">
                <a16:creationId xmlns:a16="http://schemas.microsoft.com/office/drawing/2014/main"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1" name="正方形/長方形 60">
            <a:extLst>
              <a:ext uri="{FF2B5EF4-FFF2-40B4-BE49-F238E27FC236}">
                <a16:creationId xmlns:a16="http://schemas.microsoft.com/office/drawing/2014/main"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2" name="正方形/長方形 61">
            <a:extLst>
              <a:ext uri="{FF2B5EF4-FFF2-40B4-BE49-F238E27FC236}">
                <a16:creationId xmlns:a16="http://schemas.microsoft.com/office/drawing/2014/main"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3" name="正方形/長方形 62">
            <a:extLst>
              <a:ext uri="{FF2B5EF4-FFF2-40B4-BE49-F238E27FC236}">
                <a16:creationId xmlns:a16="http://schemas.microsoft.com/office/drawing/2014/main"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4" name="正方形/長方形 63">
            <a:extLst>
              <a:ext uri="{FF2B5EF4-FFF2-40B4-BE49-F238E27FC236}">
                <a16:creationId xmlns:a16="http://schemas.microsoft.com/office/drawing/2014/main"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5" name="正方形/長方形 64">
            <a:extLst>
              <a:ext uri="{FF2B5EF4-FFF2-40B4-BE49-F238E27FC236}">
                <a16:creationId xmlns:a16="http://schemas.microsoft.com/office/drawing/2014/main"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66" name="正方形/長方形 65">
            <a:extLst>
              <a:ext uri="{FF2B5EF4-FFF2-40B4-BE49-F238E27FC236}">
                <a16:creationId xmlns:a16="http://schemas.microsoft.com/office/drawing/2014/main"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67" name="正方形/長方形 66">
            <a:extLst>
              <a:ext uri="{FF2B5EF4-FFF2-40B4-BE49-F238E27FC236}">
                <a16:creationId xmlns:a16="http://schemas.microsoft.com/office/drawing/2014/main"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68" name="正方形/長方形 67">
            <a:extLst>
              <a:ext uri="{FF2B5EF4-FFF2-40B4-BE49-F238E27FC236}">
                <a16:creationId xmlns:a16="http://schemas.microsoft.com/office/drawing/2014/main"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9" name="正方形/長方形 68">
            <a:extLst>
              <a:ext uri="{FF2B5EF4-FFF2-40B4-BE49-F238E27FC236}">
                <a16:creationId xmlns:a16="http://schemas.microsoft.com/office/drawing/2014/main"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0" name="正方形/長方形 69">
            <a:extLst>
              <a:ext uri="{FF2B5EF4-FFF2-40B4-BE49-F238E27FC236}">
                <a16:creationId xmlns:a16="http://schemas.microsoft.com/office/drawing/2014/main"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1" name="正方形/長方形 70">
            <a:extLst>
              <a:ext uri="{FF2B5EF4-FFF2-40B4-BE49-F238E27FC236}">
                <a16:creationId xmlns:a16="http://schemas.microsoft.com/office/drawing/2014/main"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3" name="正方形/長方形 72">
            <a:extLst>
              <a:ext uri="{FF2B5EF4-FFF2-40B4-BE49-F238E27FC236}">
                <a16:creationId xmlns:a16="http://schemas.microsoft.com/office/drawing/2014/main"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4" name="正方形/長方形 73">
            <a:extLst>
              <a:ext uri="{FF2B5EF4-FFF2-40B4-BE49-F238E27FC236}">
                <a16:creationId xmlns:a16="http://schemas.microsoft.com/office/drawing/2014/main"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5" name="正方形/長方形 74">
            <a:extLst>
              <a:ext uri="{FF2B5EF4-FFF2-40B4-BE49-F238E27FC236}">
                <a16:creationId xmlns:a16="http://schemas.microsoft.com/office/drawing/2014/main"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76" name="正方形/長方形 75">
            <a:extLst>
              <a:ext uri="{FF2B5EF4-FFF2-40B4-BE49-F238E27FC236}">
                <a16:creationId xmlns:a16="http://schemas.microsoft.com/office/drawing/2014/main"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78" name="正方形/長方形 77">
            <a:extLst>
              <a:ext uri="{FF2B5EF4-FFF2-40B4-BE49-F238E27FC236}">
                <a16:creationId xmlns:a16="http://schemas.microsoft.com/office/drawing/2014/main"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79" name="正方形/長方形 78">
            <a:extLst>
              <a:ext uri="{FF2B5EF4-FFF2-40B4-BE49-F238E27FC236}">
                <a16:creationId xmlns:a16="http://schemas.microsoft.com/office/drawing/2014/main"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1" name="正方形/長方形 80">
            <a:extLst>
              <a:ext uri="{FF2B5EF4-FFF2-40B4-BE49-F238E27FC236}">
                <a16:creationId xmlns:a16="http://schemas.microsoft.com/office/drawing/2014/main"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2" name="正方形/長方形 81">
            <a:extLst>
              <a:ext uri="{FF2B5EF4-FFF2-40B4-BE49-F238E27FC236}">
                <a16:creationId xmlns:a16="http://schemas.microsoft.com/office/drawing/2014/main"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3" name="正方形/長方形 82">
            <a:extLst>
              <a:ext uri="{FF2B5EF4-FFF2-40B4-BE49-F238E27FC236}">
                <a16:creationId xmlns:a16="http://schemas.microsoft.com/office/drawing/2014/main"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pic>
        <p:nvPicPr>
          <p:cNvPr id="28" name="図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 y="0"/>
            <a:ext cx="12190839" cy="6858000"/>
          </a:xfrm>
          <a:prstGeom prst="rect">
            <a:avLst/>
          </a:prstGeom>
        </p:spPr>
      </p:pic>
    </p:spTree>
    <p:extLst>
      <p:ext uri="{BB962C8B-B14F-4D97-AF65-F5344CB8AC3E}">
        <p14:creationId xmlns:p14="http://schemas.microsoft.com/office/powerpoint/2010/main" val="97307436"/>
      </p:ext>
    </p:extLst>
  </p:cSld>
  <p:clrMap bg1="lt1" tx1="dk1" bg2="lt2" tx2="dk2" accent1="accent1" accent2="accent2" accent3="accent3" accent4="accent4" accent5="accent5" accent6="accent6" hlink="hlink" folHlink="folHlink"/>
  <p:sldLayoutIdLst>
    <p:sldLayoutId id="2147483671" r:id="rId1"/>
    <p:sldLayoutId id="2147483683" r:id="rId2"/>
    <p:sldLayoutId id="2147483686" r:id="rId3"/>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596818"/>
            <a:ext cx="12192000" cy="261182"/>
          </a:xfrm>
          <a:prstGeom prst="rect">
            <a:avLst/>
          </a:prstGeom>
        </p:spPr>
      </p:pic>
      <p:sp>
        <p:nvSpPr>
          <p:cNvPr id="23" name="日付プレースホルダー 3"/>
          <p:cNvSpPr>
            <a:spLocks noGrp="1"/>
          </p:cNvSpPr>
          <p:nvPr>
            <p:ph type="dt" sz="half" idx="2"/>
          </p:nvPr>
        </p:nvSpPr>
        <p:spPr>
          <a:xfrm>
            <a:off x="6962400" y="6668516"/>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FCAFAC13-DB77-42F2-BE26-45BA5532FD50}" type="datetime4">
              <a:rPr lang="en-US" altLang="ja-JP" smtClean="0"/>
              <a:pPr/>
              <a:t>December 12, 2024</a:t>
            </a:fld>
            <a:endParaRPr lang="en-US" dirty="0"/>
          </a:p>
        </p:txBody>
      </p:sp>
      <p:sp>
        <p:nvSpPr>
          <p:cNvPr id="24" name="コンテンツ プレースホルダー 6">
            <a:extLst>
              <a:ext uri="{FF2B5EF4-FFF2-40B4-BE49-F238E27FC236}">
                <a16:creationId xmlns:a16="http://schemas.microsoft.com/office/drawing/2014/main" id="{3B2F5581-4034-DA46-842F-58D9CD0C1C39}"/>
              </a:ext>
            </a:extLst>
          </p:cNvPr>
          <p:cNvSpPr txBox="1">
            <a:spLocks/>
          </p:cNvSpPr>
          <p:nvPr/>
        </p:nvSpPr>
        <p:spPr>
          <a:xfrm>
            <a:off x="80928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5" name="スライド番号プレースホルダー 1"/>
          <p:cNvSpPr txBox="1">
            <a:spLocks/>
          </p:cNvSpPr>
          <p:nvPr/>
        </p:nvSpPr>
        <p:spPr>
          <a:xfrm>
            <a:off x="11131200" y="6645303"/>
            <a:ext cx="809560" cy="173936"/>
          </a:xfrm>
          <a:prstGeom prst="rect">
            <a:avLst/>
          </a:prstGeom>
        </p:spPr>
        <p:txBody>
          <a:bodyPr vert="horz" lIns="91440" tIns="45720" rIns="91440" bIns="45720" rtlCol="0" anchor="ctr"/>
          <a:lstStyle>
            <a:defPPr>
              <a:defRPr lang="ja-JP"/>
            </a:defPPr>
            <a:lvl1pPr marL="0" algn="r" defTabSz="914400" rtl="0" eaLnBrk="1" latinLnBrk="0" hangingPunct="1">
              <a:defRPr kumimoji="1" lang="ja-JP" altLang="en-US" sz="1300" kern="1200" smtClean="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9ED8002-315A-4F99-B394-092101E2DCBD}" type="slidenum">
              <a:rPr lang="en-US" altLang="ja-JP" smtClean="0"/>
              <a:pPr/>
              <a:t>‹#›</a:t>
            </a:fld>
            <a:r>
              <a:rPr lang="en-US" altLang="ja-JP" dirty="0"/>
              <a:t>/*0</a:t>
            </a:r>
            <a:endParaRPr lang="en-US" dirty="0"/>
          </a:p>
        </p:txBody>
      </p:sp>
      <p:sp>
        <p:nvSpPr>
          <p:cNvPr id="67" name="正方形/長方形 66">
            <a:extLst>
              <a:ext uri="{FF2B5EF4-FFF2-40B4-BE49-F238E27FC236}">
                <a16:creationId xmlns:a16="http://schemas.microsoft.com/office/drawing/2014/main"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8" name="正方形/長方形 67">
            <a:extLst>
              <a:ext uri="{FF2B5EF4-FFF2-40B4-BE49-F238E27FC236}">
                <a16:creationId xmlns:a16="http://schemas.microsoft.com/office/drawing/2014/main"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9" name="正方形/長方形 68">
            <a:extLst>
              <a:ext uri="{FF2B5EF4-FFF2-40B4-BE49-F238E27FC236}">
                <a16:creationId xmlns:a16="http://schemas.microsoft.com/office/drawing/2014/main"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71" name="正方形/長方形 70">
            <a:extLst>
              <a:ext uri="{FF2B5EF4-FFF2-40B4-BE49-F238E27FC236}">
                <a16:creationId xmlns:a16="http://schemas.microsoft.com/office/drawing/2014/main"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3" name="正方形/長方形 72">
            <a:extLst>
              <a:ext uri="{FF2B5EF4-FFF2-40B4-BE49-F238E27FC236}">
                <a16:creationId xmlns:a16="http://schemas.microsoft.com/office/drawing/2014/main"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5" name="正方形/長方形 74">
            <a:extLst>
              <a:ext uri="{FF2B5EF4-FFF2-40B4-BE49-F238E27FC236}">
                <a16:creationId xmlns:a16="http://schemas.microsoft.com/office/drawing/2014/main"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6" name="正方形/長方形 75">
            <a:extLst>
              <a:ext uri="{FF2B5EF4-FFF2-40B4-BE49-F238E27FC236}">
                <a16:creationId xmlns:a16="http://schemas.microsoft.com/office/drawing/2014/main"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7" name="正方形/長方形 76">
            <a:extLst>
              <a:ext uri="{FF2B5EF4-FFF2-40B4-BE49-F238E27FC236}">
                <a16:creationId xmlns:a16="http://schemas.microsoft.com/office/drawing/2014/main"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8" name="正方形/長方形 77">
            <a:extLst>
              <a:ext uri="{FF2B5EF4-FFF2-40B4-BE49-F238E27FC236}">
                <a16:creationId xmlns:a16="http://schemas.microsoft.com/office/drawing/2014/main"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9" name="正方形/長方形 78">
            <a:extLst>
              <a:ext uri="{FF2B5EF4-FFF2-40B4-BE49-F238E27FC236}">
                <a16:creationId xmlns:a16="http://schemas.microsoft.com/office/drawing/2014/main"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81" name="正方形/長方形 80">
            <a:extLst>
              <a:ext uri="{FF2B5EF4-FFF2-40B4-BE49-F238E27FC236}">
                <a16:creationId xmlns:a16="http://schemas.microsoft.com/office/drawing/2014/main"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3" name="正方形/長方形 82">
            <a:extLst>
              <a:ext uri="{FF2B5EF4-FFF2-40B4-BE49-F238E27FC236}">
                <a16:creationId xmlns:a16="http://schemas.microsoft.com/office/drawing/2014/main"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5" name="正方形/長方形 84">
            <a:extLst>
              <a:ext uri="{FF2B5EF4-FFF2-40B4-BE49-F238E27FC236}">
                <a16:creationId xmlns:a16="http://schemas.microsoft.com/office/drawing/2014/main"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6" name="正方形/長方形 85">
            <a:extLst>
              <a:ext uri="{FF2B5EF4-FFF2-40B4-BE49-F238E27FC236}">
                <a16:creationId xmlns:a16="http://schemas.microsoft.com/office/drawing/2014/main"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7" name="正方形/長方形 86">
            <a:extLst>
              <a:ext uri="{FF2B5EF4-FFF2-40B4-BE49-F238E27FC236}">
                <a16:creationId xmlns:a16="http://schemas.microsoft.com/office/drawing/2014/main"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8" name="正方形/長方形 87">
            <a:extLst>
              <a:ext uri="{FF2B5EF4-FFF2-40B4-BE49-F238E27FC236}">
                <a16:creationId xmlns:a16="http://schemas.microsoft.com/office/drawing/2014/main"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9" name="正方形/長方形 88">
            <a:extLst>
              <a:ext uri="{FF2B5EF4-FFF2-40B4-BE49-F238E27FC236}">
                <a16:creationId xmlns:a16="http://schemas.microsoft.com/office/drawing/2014/main"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90" name="正方形/長方形 89">
            <a:extLst>
              <a:ext uri="{FF2B5EF4-FFF2-40B4-BE49-F238E27FC236}">
                <a16:creationId xmlns:a16="http://schemas.microsoft.com/office/drawing/2014/main"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91" name="正方形/長方形 90">
            <a:extLst>
              <a:ext uri="{FF2B5EF4-FFF2-40B4-BE49-F238E27FC236}">
                <a16:creationId xmlns:a16="http://schemas.microsoft.com/office/drawing/2014/main"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2" name="正方形/長方形 91">
            <a:extLst>
              <a:ext uri="{FF2B5EF4-FFF2-40B4-BE49-F238E27FC236}">
                <a16:creationId xmlns:a16="http://schemas.microsoft.com/office/drawing/2014/main"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812495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800" b="1" kern="1200" baseline="0">
          <a:solidFill>
            <a:srgbClr val="333333"/>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AE3FCF5-2596-A246-B660-4FEF458907DD}"/>
              </a:ext>
            </a:extLst>
          </p:cNvPr>
          <p:cNvPicPr>
            <a:picLocks/>
          </p:cNvPicPr>
          <p:nvPr userDrawn="1"/>
        </p:nvPicPr>
        <p:blipFill>
          <a:blip r:embed="rId6"/>
          <a:stretch>
            <a:fillRect/>
          </a:stretch>
        </p:blipFill>
        <p:spPr>
          <a:xfrm>
            <a:off x="453292" y="6601968"/>
            <a:ext cx="11738708" cy="256032"/>
          </a:xfrm>
          <a:prstGeom prst="rect">
            <a:avLst/>
          </a:prstGeom>
        </p:spPr>
      </p:pic>
      <p:sp>
        <p:nvSpPr>
          <p:cNvPr id="8" name="テキスト ボックス 7"/>
          <p:cNvSpPr txBox="1"/>
          <p:nvPr userDrawn="1"/>
        </p:nvSpPr>
        <p:spPr>
          <a:xfrm>
            <a:off x="4873846" y="6696000"/>
            <a:ext cx="1063385" cy="108000"/>
          </a:xfrm>
          <a:prstGeom prst="rect">
            <a:avLst/>
          </a:prstGeom>
          <a:noFill/>
        </p:spPr>
        <p:txBody>
          <a:bodyPr wrap="square" lIns="0" tIns="0" rIns="0" bIns="0" rtlCol="0">
            <a:spAutoFit/>
          </a:bodyPr>
          <a:lstStyle/>
          <a:p>
            <a:pPr algn="r"/>
            <a:r>
              <a:rPr kumimoji="1" lang="en-US" altLang="ja-JP" sz="700" b="1" dirty="0">
                <a:solidFill>
                  <a:schemeClr val="bg1"/>
                </a:solidFill>
              </a:rPr>
              <a:t>DS</a:t>
            </a:r>
            <a:r>
              <a:rPr kumimoji="1" lang="ja-JP" altLang="en-US" sz="700" b="1" dirty="0">
                <a:solidFill>
                  <a:schemeClr val="bg1"/>
                </a:solidFill>
              </a:rPr>
              <a:t>部</a:t>
            </a:r>
          </a:p>
        </p:txBody>
      </p:sp>
      <p:sp>
        <p:nvSpPr>
          <p:cNvPr id="11" name="テキスト ボックス 10">
            <a:extLst>
              <a:ext uri="{FF2B5EF4-FFF2-40B4-BE49-F238E27FC236}">
                <a16:creationId xmlns:a16="http://schemas.microsoft.com/office/drawing/2014/main" id="{37DD5FFD-127C-DD47-9BF7-CB6A75491278}"/>
              </a:ext>
            </a:extLst>
          </p:cNvPr>
          <p:cNvSpPr txBox="1"/>
          <p:nvPr userDrawn="1"/>
        </p:nvSpPr>
        <p:spPr>
          <a:xfrm>
            <a:off x="11569100" y="6612745"/>
            <a:ext cx="527709" cy="246221"/>
          </a:xfrm>
          <a:prstGeom prst="rect">
            <a:avLst/>
          </a:prstGeom>
          <a:noFill/>
        </p:spPr>
        <p:txBody>
          <a:bodyPr wrap="none" rtlCol="0">
            <a:spAutoFit/>
          </a:bodyPr>
          <a:lstStyle/>
          <a:p>
            <a:pPr algn="r"/>
            <a:fld id="{DD04DF85-ADCB-4E8A-A23F-C9CEF091EC87}" type="slidenum">
              <a:rPr lang="ja-JP" altLang="en-US" sz="10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r>
              <a:rPr lang="en-US" altLang="ja-JP" sz="1000">
                <a:solidFill>
                  <a:schemeClr val="bg1"/>
                </a:solidFill>
                <a:latin typeface="Segoe UI" panose="020B0502040204020203" pitchFamily="34" charset="0"/>
                <a:cs typeface="Segoe UI" panose="020B0502040204020203" pitchFamily="34" charset="0"/>
              </a:rPr>
              <a:t>/00</a:t>
            </a:r>
            <a:endParaRPr lang="ja-JP" altLang="en-US" sz="1000">
              <a:solidFill>
                <a:schemeClr val="bg1"/>
              </a:solidFill>
              <a:latin typeface="Segoe UI" panose="020B0502040204020203" pitchFamily="34" charset="0"/>
              <a:cs typeface="Segoe UI" panose="020B0502040204020203" pitchFamily="34" charset="0"/>
            </a:endParaRPr>
          </a:p>
        </p:txBody>
      </p:sp>
      <p:sp>
        <p:nvSpPr>
          <p:cNvPr id="13" name="コンテンツ プレースホルダー 6">
            <a:extLst>
              <a:ext uri="{FF2B5EF4-FFF2-40B4-BE49-F238E27FC236}">
                <a16:creationId xmlns:a16="http://schemas.microsoft.com/office/drawing/2014/main" id="{E47FB8F7-E074-7A44-87D1-3AC4F6A817DA}"/>
              </a:ext>
            </a:extLst>
          </p:cNvPr>
          <p:cNvSpPr txBox="1">
            <a:spLocks/>
          </p:cNvSpPr>
          <p:nvPr userDrawn="1"/>
        </p:nvSpPr>
        <p:spPr>
          <a:xfrm>
            <a:off x="7443692" y="6681600"/>
            <a:ext cx="3987692"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 altLang="ja-JP" sz="700">
                <a:solidFill>
                  <a:schemeClr val="bg1"/>
                </a:solidFill>
                <a:latin typeface="Segoe UI" panose="020B0502040204020203" pitchFamily="34" charset="0"/>
                <a:cs typeface="Segoe UI" panose="020B0502040204020203" pitchFamily="34" charset="0"/>
              </a:rPr>
              <a:t>Jan. 0</a:t>
            </a:r>
            <a:r>
              <a:rPr lang="en-US" altLang="ja-JP" sz="700">
                <a:solidFill>
                  <a:schemeClr val="bg1"/>
                </a:solidFill>
                <a:latin typeface="Segoe UI" panose="020B0502040204020203" pitchFamily="34" charset="0"/>
                <a:cs typeface="Segoe UI" panose="020B0502040204020203" pitchFamily="34" charset="0"/>
              </a:rPr>
              <a:t>0</a:t>
            </a:r>
            <a:r>
              <a:rPr lang="en" altLang="ja-JP" sz="700">
                <a:solidFill>
                  <a:schemeClr val="bg1"/>
                </a:solidFill>
                <a:latin typeface="Segoe UI" panose="020B0502040204020203" pitchFamily="34" charset="0"/>
                <a:cs typeface="Segoe UI" panose="020B0502040204020203" pitchFamily="34" charset="0"/>
              </a:rPr>
              <a:t>, </a:t>
            </a:r>
            <a:r>
              <a:rPr lang="en-US" altLang="ja-JP" sz="700">
                <a:solidFill>
                  <a:schemeClr val="bg1"/>
                </a:solidFill>
                <a:latin typeface="Segoe UI" panose="020B0502040204020203" pitchFamily="34" charset="0"/>
                <a:cs typeface="Segoe UI" panose="020B0502040204020203" pitchFamily="34" charset="0"/>
              </a:rPr>
              <a:t>2021 / © AISIN CORPORATION All Rights Reserved.</a:t>
            </a:r>
            <a:endParaRPr lang="ja-JP" altLang="en-US" sz="700">
              <a:solidFill>
                <a:schemeClr val="bg1"/>
              </a:solidFill>
              <a:latin typeface="Segoe UI" panose="020B0502040204020203" pitchFamily="34" charset="0"/>
              <a:cs typeface="Segoe UI" panose="020B0502040204020203" pitchFamily="34" charset="0"/>
            </a:endParaRPr>
          </a:p>
        </p:txBody>
      </p:sp>
      <p:sp>
        <p:nvSpPr>
          <p:cNvPr id="22" name="正方形/長方形 21">
            <a:extLst>
              <a:ext uri="{FF2B5EF4-FFF2-40B4-BE49-F238E27FC236}">
                <a16:creationId xmlns:a16="http://schemas.microsoft.com/office/drawing/2014/main" id="{F4AC7A4D-6E21-7A4C-A961-5DA83D8F01AE}"/>
              </a:ext>
            </a:extLst>
          </p:cNvPr>
          <p:cNvSpPr/>
          <p:nvPr userDrawn="1"/>
        </p:nvSpPr>
        <p:spPr>
          <a:xfrm>
            <a:off x="-1085090" y="527"/>
            <a:ext cx="542545"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900"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23" name="正方形/長方形 22">
            <a:extLst>
              <a:ext uri="{FF2B5EF4-FFF2-40B4-BE49-F238E27FC236}">
                <a16:creationId xmlns:a16="http://schemas.microsoft.com/office/drawing/2014/main" id="{F4AC7A4D-6E21-7A4C-A961-5DA83D8F01AE}"/>
              </a:ext>
            </a:extLst>
          </p:cNvPr>
          <p:cNvSpPr/>
          <p:nvPr userDrawn="1"/>
        </p:nvSpPr>
        <p:spPr>
          <a:xfrm>
            <a:off x="-2561931" y="52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24" name="正方形/長方形 23">
            <a:extLst>
              <a:ext uri="{FF2B5EF4-FFF2-40B4-BE49-F238E27FC236}">
                <a16:creationId xmlns:a16="http://schemas.microsoft.com/office/drawing/2014/main" id="{726849EE-6865-1F4E-B2B0-B61D15B6EC0D}"/>
              </a:ext>
            </a:extLst>
          </p:cNvPr>
          <p:cNvSpPr/>
          <p:nvPr userDrawn="1"/>
        </p:nvSpPr>
        <p:spPr>
          <a:xfrm>
            <a:off x="-1085090" y="549207"/>
            <a:ext cx="542545"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1" name="正方形/長方形 40">
            <a:extLst>
              <a:ext uri="{FF2B5EF4-FFF2-40B4-BE49-F238E27FC236}">
                <a16:creationId xmlns:a16="http://schemas.microsoft.com/office/drawing/2014/main" id="{F4AC7A4D-6E21-7A4C-A961-5DA83D8F01AE}"/>
              </a:ext>
            </a:extLst>
          </p:cNvPr>
          <p:cNvSpPr/>
          <p:nvPr userDrawn="1"/>
        </p:nvSpPr>
        <p:spPr>
          <a:xfrm>
            <a:off x="-2561931" y="54920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42" name="正方形/長方形 41">
            <a:extLst>
              <a:ext uri="{FF2B5EF4-FFF2-40B4-BE49-F238E27FC236}">
                <a16:creationId xmlns:a16="http://schemas.microsoft.com/office/drawing/2014/main" id="{48C117A6-C546-0C42-99EF-0376AB21CB8A}"/>
              </a:ext>
            </a:extLst>
          </p:cNvPr>
          <p:cNvSpPr/>
          <p:nvPr userDrawn="1"/>
        </p:nvSpPr>
        <p:spPr>
          <a:xfrm>
            <a:off x="-1085090" y="1097887"/>
            <a:ext cx="542545"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3" name="正方形/長方形 42">
            <a:extLst>
              <a:ext uri="{FF2B5EF4-FFF2-40B4-BE49-F238E27FC236}">
                <a16:creationId xmlns:a16="http://schemas.microsoft.com/office/drawing/2014/main" id="{F4AC7A4D-6E21-7A4C-A961-5DA83D8F01AE}"/>
              </a:ext>
            </a:extLst>
          </p:cNvPr>
          <p:cNvSpPr/>
          <p:nvPr userDrawn="1"/>
        </p:nvSpPr>
        <p:spPr>
          <a:xfrm>
            <a:off x="-2561931" y="109788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44" name="正方形/長方形 43">
            <a:extLst>
              <a:ext uri="{FF2B5EF4-FFF2-40B4-BE49-F238E27FC236}">
                <a16:creationId xmlns:a16="http://schemas.microsoft.com/office/drawing/2014/main" id="{DC31C3B1-5ED5-CC45-8D42-9AC157BF190D}"/>
              </a:ext>
            </a:extLst>
          </p:cNvPr>
          <p:cNvSpPr/>
          <p:nvPr userDrawn="1"/>
        </p:nvSpPr>
        <p:spPr>
          <a:xfrm>
            <a:off x="-1085090" y="1646567"/>
            <a:ext cx="542545"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45" name="正方形/長方形 44">
            <a:extLst>
              <a:ext uri="{FF2B5EF4-FFF2-40B4-BE49-F238E27FC236}">
                <a16:creationId xmlns:a16="http://schemas.microsoft.com/office/drawing/2014/main" id="{F4AC7A4D-6E21-7A4C-A961-5DA83D8F01AE}"/>
              </a:ext>
            </a:extLst>
          </p:cNvPr>
          <p:cNvSpPr/>
          <p:nvPr userDrawn="1"/>
        </p:nvSpPr>
        <p:spPr>
          <a:xfrm>
            <a:off x="-2561931" y="164656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46" name="正方形/長方形 45">
            <a:extLst>
              <a:ext uri="{FF2B5EF4-FFF2-40B4-BE49-F238E27FC236}">
                <a16:creationId xmlns:a16="http://schemas.microsoft.com/office/drawing/2014/main" id="{ACA1EDBB-4DB2-E24D-83B0-24E929FD55CA}"/>
              </a:ext>
            </a:extLst>
          </p:cNvPr>
          <p:cNvSpPr/>
          <p:nvPr userDrawn="1"/>
        </p:nvSpPr>
        <p:spPr>
          <a:xfrm>
            <a:off x="-1085090" y="3861363"/>
            <a:ext cx="542545"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7" name="正方形/長方形 46">
            <a:extLst>
              <a:ext uri="{FF2B5EF4-FFF2-40B4-BE49-F238E27FC236}">
                <a16:creationId xmlns:a16="http://schemas.microsoft.com/office/drawing/2014/main" id="{F4AC7A4D-6E21-7A4C-A961-5DA83D8F01AE}"/>
              </a:ext>
            </a:extLst>
          </p:cNvPr>
          <p:cNvSpPr/>
          <p:nvPr userDrawn="1"/>
        </p:nvSpPr>
        <p:spPr>
          <a:xfrm>
            <a:off x="-2610860" y="3861363"/>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48" name="正方形/長方形 47">
            <a:extLst>
              <a:ext uri="{FF2B5EF4-FFF2-40B4-BE49-F238E27FC236}">
                <a16:creationId xmlns:a16="http://schemas.microsoft.com/office/drawing/2014/main" id="{F4AC7A4D-6E21-7A4C-A961-5DA83D8F01AE}"/>
              </a:ext>
            </a:extLst>
          </p:cNvPr>
          <p:cNvSpPr/>
          <p:nvPr userDrawn="1"/>
        </p:nvSpPr>
        <p:spPr>
          <a:xfrm>
            <a:off x="-2552004" y="3308012"/>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49" name="正方形/長方形 48">
            <a:extLst>
              <a:ext uri="{FF2B5EF4-FFF2-40B4-BE49-F238E27FC236}">
                <a16:creationId xmlns:a16="http://schemas.microsoft.com/office/drawing/2014/main" id="{ACA1EDBB-4DB2-E24D-83B0-24E929FD55CA}"/>
              </a:ext>
            </a:extLst>
          </p:cNvPr>
          <p:cNvSpPr/>
          <p:nvPr userDrawn="1"/>
        </p:nvSpPr>
        <p:spPr>
          <a:xfrm>
            <a:off x="-1085090" y="3308012"/>
            <a:ext cx="542545"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50" name="正方形/長方形 49">
            <a:extLst>
              <a:ext uri="{FF2B5EF4-FFF2-40B4-BE49-F238E27FC236}">
                <a16:creationId xmlns:a16="http://schemas.microsoft.com/office/drawing/2014/main" id="{E40500AD-14E2-CB4D-9452-050B16BFCA22}"/>
              </a:ext>
            </a:extLst>
          </p:cNvPr>
          <p:cNvSpPr/>
          <p:nvPr userDrawn="1"/>
        </p:nvSpPr>
        <p:spPr>
          <a:xfrm>
            <a:off x="-1085090" y="2201310"/>
            <a:ext cx="542545"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1" name="正方形/長方形 50">
            <a:extLst>
              <a:ext uri="{FF2B5EF4-FFF2-40B4-BE49-F238E27FC236}">
                <a16:creationId xmlns:a16="http://schemas.microsoft.com/office/drawing/2014/main" id="{F4AC7A4D-6E21-7A4C-A961-5DA83D8F01AE}"/>
              </a:ext>
            </a:extLst>
          </p:cNvPr>
          <p:cNvSpPr/>
          <p:nvPr userDrawn="1"/>
        </p:nvSpPr>
        <p:spPr>
          <a:xfrm>
            <a:off x="-2610859" y="2201310"/>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52" name="正方形/長方形 51">
            <a:extLst>
              <a:ext uri="{FF2B5EF4-FFF2-40B4-BE49-F238E27FC236}">
                <a16:creationId xmlns:a16="http://schemas.microsoft.com/office/drawing/2014/main" id="{E40500AD-14E2-CB4D-9452-050B16BFCA22}"/>
              </a:ext>
            </a:extLst>
          </p:cNvPr>
          <p:cNvSpPr/>
          <p:nvPr userDrawn="1"/>
        </p:nvSpPr>
        <p:spPr>
          <a:xfrm>
            <a:off x="-1085090" y="2754661"/>
            <a:ext cx="542545"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3" name="正方形/長方形 52">
            <a:extLst>
              <a:ext uri="{FF2B5EF4-FFF2-40B4-BE49-F238E27FC236}">
                <a16:creationId xmlns:a16="http://schemas.microsoft.com/office/drawing/2014/main" id="{F4AC7A4D-6E21-7A4C-A961-5DA83D8F01AE}"/>
              </a:ext>
            </a:extLst>
          </p:cNvPr>
          <p:cNvSpPr/>
          <p:nvPr userDrawn="1"/>
        </p:nvSpPr>
        <p:spPr>
          <a:xfrm>
            <a:off x="-2610859" y="2754661"/>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R250 G10 B60</a:t>
            </a:r>
          </a:p>
        </p:txBody>
      </p:sp>
    </p:spTree>
    <p:extLst>
      <p:ext uri="{BB962C8B-B14F-4D97-AF65-F5344CB8AC3E}">
        <p14:creationId xmlns:p14="http://schemas.microsoft.com/office/powerpoint/2010/main" val="16385533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sldNum="0"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2F7606B-8CE8-562F-C484-E9DEDBEB3279}"/>
              </a:ext>
            </a:extLst>
          </p:cNvPr>
          <p:cNvSpPr>
            <a:spLocks noGrp="1"/>
          </p:cNvSpPr>
          <p:nvPr>
            <p:ph type="body" sz="quarter" idx="18"/>
          </p:nvPr>
        </p:nvSpPr>
        <p:spPr>
          <a:xfrm>
            <a:off x="443077" y="792374"/>
            <a:ext cx="11341555" cy="5637600"/>
          </a:xfrm>
        </p:spPr>
        <p:txBody>
          <a:bodyPr/>
          <a:lstStyle/>
          <a:p>
            <a:pPr marL="457200" indent="-457200">
              <a:lnSpc>
                <a:spcPts val="3500"/>
              </a:lnSpc>
              <a:buFont typeface="Arial" panose="020B0604020202020204" pitchFamily="34" charset="0"/>
              <a:buChar char="•"/>
            </a:pPr>
            <a:r>
              <a:rPr lang="ja-JP" altLang="en-US" sz="1800" b="0" dirty="0"/>
              <a:t>新人とベテランの作業の違いを見える化したい</a:t>
            </a:r>
            <a:endParaRPr lang="en-US" altLang="ja-JP" sz="1800" b="0" dirty="0"/>
          </a:p>
          <a:p>
            <a:pPr marL="457200" indent="-457200">
              <a:lnSpc>
                <a:spcPts val="3500"/>
              </a:lnSpc>
              <a:buFont typeface="Arial" panose="020B0604020202020204" pitchFamily="34" charset="0"/>
              <a:buChar char="•"/>
            </a:pPr>
            <a:r>
              <a:rPr kumimoji="1" lang="ja-JP" altLang="en-US" sz="1800" b="0" dirty="0"/>
              <a:t>従来は姿勢推定の結果を比較</a:t>
            </a:r>
            <a:endParaRPr kumimoji="1" lang="en-US" altLang="ja-JP" sz="1800" b="0" dirty="0"/>
          </a:p>
          <a:p>
            <a:pPr marL="457200" indent="-457200">
              <a:lnSpc>
                <a:spcPts val="3500"/>
              </a:lnSpc>
              <a:buFont typeface="Arial" panose="020B0604020202020204" pitchFamily="34" charset="0"/>
              <a:buChar char="•"/>
            </a:pPr>
            <a:r>
              <a:rPr lang="en-US" altLang="ja-JP" sz="1800" b="0" dirty="0"/>
              <a:t>“</a:t>
            </a:r>
            <a:r>
              <a:rPr lang="ja-JP" altLang="en-US" sz="1800" b="0" dirty="0"/>
              <a:t>視線</a:t>
            </a:r>
            <a:r>
              <a:rPr lang="en-US" altLang="ja-JP" sz="1800" b="0" dirty="0"/>
              <a:t>”</a:t>
            </a:r>
            <a:r>
              <a:rPr lang="ja-JP" altLang="en-US" sz="1800" b="0" dirty="0"/>
              <a:t>も作業の違いを見える化するアイテムとして活用できないか</a:t>
            </a:r>
            <a:endParaRPr lang="en-US" altLang="ja-JP" sz="1800" b="0" dirty="0"/>
          </a:p>
          <a:p>
            <a:pPr marL="457200" indent="-457200">
              <a:lnSpc>
                <a:spcPts val="3500"/>
              </a:lnSpc>
              <a:buFont typeface="Arial" panose="020B0604020202020204" pitchFamily="34" charset="0"/>
              <a:buChar char="•"/>
            </a:pPr>
            <a:endParaRPr lang="en-US" altLang="ja-JP" sz="1800" b="0" dirty="0"/>
          </a:p>
          <a:p>
            <a:pPr marL="457200" indent="-457200">
              <a:lnSpc>
                <a:spcPts val="3500"/>
              </a:lnSpc>
              <a:buFont typeface="Arial" panose="020B0604020202020204" pitchFamily="34" charset="0"/>
              <a:buChar char="•"/>
            </a:pPr>
            <a:endParaRPr lang="en-US" altLang="ja-JP" sz="1800" b="0" dirty="0"/>
          </a:p>
          <a:p>
            <a:pPr marL="457200" indent="-457200">
              <a:lnSpc>
                <a:spcPts val="3500"/>
              </a:lnSpc>
              <a:buFont typeface="Arial" panose="020B0604020202020204" pitchFamily="34" charset="0"/>
              <a:buChar char="•"/>
            </a:pPr>
            <a:r>
              <a:rPr lang="ja-JP" altLang="en-US" sz="1800" b="0" dirty="0"/>
              <a:t>顔向き推定（</a:t>
            </a:r>
            <a:r>
              <a:rPr lang="en-US" altLang="ja-JP" sz="1800" b="0" dirty="0"/>
              <a:t>HeadPose</a:t>
            </a:r>
            <a:r>
              <a:rPr lang="ja-JP" altLang="en-US" sz="1800" b="0" dirty="0"/>
              <a:t>）モデルなどの検証　</a:t>
            </a:r>
            <a:r>
              <a:rPr lang="en-US" altLang="ja-JP" sz="1800" b="0" dirty="0"/>
              <a:t>with </a:t>
            </a:r>
            <a:r>
              <a:rPr lang="ja-JP" altLang="en-US" sz="1800" b="0" dirty="0"/>
              <a:t>岸川さん</a:t>
            </a:r>
            <a:endParaRPr lang="en-US" altLang="ja-JP" sz="1800" b="0" dirty="0"/>
          </a:p>
          <a:p>
            <a:pPr marL="457200" indent="-457200">
              <a:lnSpc>
                <a:spcPts val="3500"/>
              </a:lnSpc>
              <a:buFont typeface="Arial" panose="020B0604020202020204" pitchFamily="34" charset="0"/>
              <a:buChar char="•"/>
            </a:pPr>
            <a:endParaRPr lang="en-US" altLang="ja-JP" sz="1800" b="0" dirty="0"/>
          </a:p>
          <a:p>
            <a:pPr marL="457200" indent="-457200">
              <a:lnSpc>
                <a:spcPts val="3500"/>
              </a:lnSpc>
              <a:buFont typeface="Arial" panose="020B0604020202020204" pitchFamily="34" charset="0"/>
              <a:buChar char="•"/>
            </a:pPr>
            <a:endParaRPr lang="en-US" altLang="ja-JP" sz="1800" b="0" dirty="0"/>
          </a:p>
          <a:p>
            <a:pPr marL="457200" indent="-457200">
              <a:lnSpc>
                <a:spcPts val="3500"/>
              </a:lnSpc>
              <a:buFont typeface="Arial" panose="020B0604020202020204" pitchFamily="34" charset="0"/>
              <a:buChar char="•"/>
            </a:pPr>
            <a:r>
              <a:rPr lang="ja-JP" altLang="en-US" sz="1800" b="0" dirty="0"/>
              <a:t>注視物体推定（</a:t>
            </a:r>
            <a:r>
              <a:rPr lang="en-US" altLang="ja-JP" sz="1800" b="0" dirty="0"/>
              <a:t>DetectAttentionTarget</a:t>
            </a:r>
            <a:r>
              <a:rPr lang="ja-JP" altLang="en-US" sz="1800" b="0" dirty="0"/>
              <a:t>）モデルの検証</a:t>
            </a:r>
            <a:endParaRPr lang="en-US" altLang="ja-JP" sz="1800" b="0" dirty="0"/>
          </a:p>
          <a:p>
            <a:pPr>
              <a:lnSpc>
                <a:spcPts val="4500"/>
              </a:lnSpc>
            </a:pPr>
            <a:endParaRPr lang="en-US" altLang="ja-JP" sz="2800" b="0" dirty="0"/>
          </a:p>
          <a:p>
            <a:pPr marL="457200" indent="-457200">
              <a:lnSpc>
                <a:spcPts val="4500"/>
              </a:lnSpc>
              <a:buFont typeface="Arial" panose="020B0604020202020204" pitchFamily="34" charset="0"/>
              <a:buChar char="•"/>
            </a:pPr>
            <a:endParaRPr kumimoji="1" lang="ja-JP" altLang="en-US" sz="2800" b="0" dirty="0"/>
          </a:p>
        </p:txBody>
      </p:sp>
      <p:sp>
        <p:nvSpPr>
          <p:cNvPr id="3" name="テキスト プレースホルダー 2">
            <a:extLst>
              <a:ext uri="{FF2B5EF4-FFF2-40B4-BE49-F238E27FC236}">
                <a16:creationId xmlns:a16="http://schemas.microsoft.com/office/drawing/2014/main" id="{FB96C111-FFDB-E1C9-C83A-EB0DEA5BF532}"/>
              </a:ext>
            </a:extLst>
          </p:cNvPr>
          <p:cNvSpPr>
            <a:spLocks noGrp="1"/>
          </p:cNvSpPr>
          <p:nvPr>
            <p:ph type="body" sz="quarter" idx="20"/>
          </p:nvPr>
        </p:nvSpPr>
        <p:spPr/>
        <p:txBody>
          <a:bodyPr/>
          <a:lstStyle/>
          <a:p>
            <a:r>
              <a:rPr lang="ja-JP" altLang="en-US" sz="2000" dirty="0"/>
              <a:t>新人教育補助システム　～注視方向活用編～</a:t>
            </a:r>
            <a:endParaRPr kumimoji="1" lang="ja-JP" altLang="en-US" sz="2000" dirty="0"/>
          </a:p>
        </p:txBody>
      </p:sp>
      <p:sp>
        <p:nvSpPr>
          <p:cNvPr id="4" name="日付プレースホルダー 3">
            <a:extLst>
              <a:ext uri="{FF2B5EF4-FFF2-40B4-BE49-F238E27FC236}">
                <a16:creationId xmlns:a16="http://schemas.microsoft.com/office/drawing/2014/main" id="{DC7509EB-0E16-B080-520D-8510C5204BDE}"/>
              </a:ext>
            </a:extLst>
          </p:cNvPr>
          <p:cNvSpPr>
            <a:spLocks noGrp="1"/>
          </p:cNvSpPr>
          <p:nvPr>
            <p:ph type="dt" sz="half" idx="19"/>
          </p:nvPr>
        </p:nvSpPr>
        <p:spPr/>
        <p:txBody>
          <a:bodyPr/>
          <a:lstStyle/>
          <a:p>
            <a:fld id="{FCAFAC13-DB77-42F2-BE26-45BA5532FD50}" type="datetime4">
              <a:rPr lang="en-US" altLang="ja-JP" smtClean="0"/>
              <a:pPr/>
              <a:t>December 12, 2024</a:t>
            </a:fld>
            <a:endParaRPr lang="en-US" dirty="0"/>
          </a:p>
        </p:txBody>
      </p:sp>
      <p:sp>
        <p:nvSpPr>
          <p:cNvPr id="8" name="テキスト ボックス 7">
            <a:extLst>
              <a:ext uri="{FF2B5EF4-FFF2-40B4-BE49-F238E27FC236}">
                <a16:creationId xmlns:a16="http://schemas.microsoft.com/office/drawing/2014/main" id="{1B31C885-7F03-4A47-2283-DAD148FB908E}"/>
              </a:ext>
            </a:extLst>
          </p:cNvPr>
          <p:cNvSpPr txBox="1"/>
          <p:nvPr/>
        </p:nvSpPr>
        <p:spPr>
          <a:xfrm>
            <a:off x="5044838" y="2432209"/>
            <a:ext cx="6063973" cy="369332"/>
          </a:xfrm>
          <a:prstGeom prst="rect">
            <a:avLst/>
          </a:prstGeom>
          <a:noFill/>
        </p:spPr>
        <p:txBody>
          <a:bodyPr wrap="square" rtlCol="0">
            <a:spAutoFit/>
          </a:bodyPr>
          <a:lstStyle/>
          <a:p>
            <a:r>
              <a:rPr kumimoji="1" lang="ja-JP" altLang="en-US" dirty="0"/>
              <a:t>眼鏡や帽子がある場合、映像からは視線</a:t>
            </a:r>
            <a:r>
              <a:rPr lang="ja-JP" altLang="en-US" dirty="0"/>
              <a:t>が</a:t>
            </a:r>
            <a:r>
              <a:rPr kumimoji="1" lang="ja-JP" altLang="en-US" dirty="0"/>
              <a:t>分からない</a:t>
            </a:r>
            <a:endParaRPr kumimoji="1" lang="ja-JP" altLang="en-US" sz="2400" dirty="0"/>
          </a:p>
        </p:txBody>
      </p:sp>
      <p:sp>
        <p:nvSpPr>
          <p:cNvPr id="13" name="矢印: 右 12">
            <a:extLst>
              <a:ext uri="{FF2B5EF4-FFF2-40B4-BE49-F238E27FC236}">
                <a16:creationId xmlns:a16="http://schemas.microsoft.com/office/drawing/2014/main" id="{0C2B8299-743E-066D-62F3-C0D9F008108F}"/>
              </a:ext>
            </a:extLst>
          </p:cNvPr>
          <p:cNvSpPr/>
          <p:nvPr/>
        </p:nvSpPr>
        <p:spPr>
          <a:xfrm rot="5400000">
            <a:off x="4193856" y="2390186"/>
            <a:ext cx="549367"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15A88345-135C-F5A6-18F2-1FF0DB04CA95}"/>
              </a:ext>
            </a:extLst>
          </p:cNvPr>
          <p:cNvSpPr/>
          <p:nvPr/>
        </p:nvSpPr>
        <p:spPr>
          <a:xfrm rot="5400000">
            <a:off x="4193855" y="3766141"/>
            <a:ext cx="549367"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6F393BB-19E7-A976-E6F0-386F25A21FD8}"/>
              </a:ext>
            </a:extLst>
          </p:cNvPr>
          <p:cNvSpPr txBox="1"/>
          <p:nvPr/>
        </p:nvSpPr>
        <p:spPr>
          <a:xfrm>
            <a:off x="5034710" y="3813937"/>
            <a:ext cx="6749922" cy="369332"/>
          </a:xfrm>
          <a:prstGeom prst="rect">
            <a:avLst/>
          </a:prstGeom>
          <a:noFill/>
        </p:spPr>
        <p:txBody>
          <a:bodyPr wrap="square" rtlCol="0">
            <a:spAutoFit/>
          </a:bodyPr>
          <a:lstStyle/>
          <a:p>
            <a:r>
              <a:rPr kumimoji="1" lang="ja-JP" altLang="en-US" dirty="0"/>
              <a:t>適用範囲が狭いなどで、教育で活用できない</a:t>
            </a:r>
          </a:p>
        </p:txBody>
      </p:sp>
    </p:spTree>
    <p:extLst>
      <p:ext uri="{BB962C8B-B14F-4D97-AF65-F5344CB8AC3E}">
        <p14:creationId xmlns:p14="http://schemas.microsoft.com/office/powerpoint/2010/main" val="4078379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0CDDF-BD1C-99BB-8C06-BFA8C2878E77}"/>
            </a:ext>
          </a:extLst>
        </p:cNvPr>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02E1765A-DF9D-37FF-4655-CE5E1C12ED7C}"/>
              </a:ext>
            </a:extLst>
          </p:cNvPr>
          <p:cNvSpPr>
            <a:spLocks noGrp="1"/>
          </p:cNvSpPr>
          <p:nvPr>
            <p:ph type="body" sz="quarter" idx="20"/>
          </p:nvPr>
        </p:nvSpPr>
        <p:spPr/>
        <p:txBody>
          <a:bodyPr/>
          <a:lstStyle/>
          <a:p>
            <a:r>
              <a:rPr lang="en-US" altLang="ja-JP" sz="1800" dirty="0"/>
              <a:t>【</a:t>
            </a:r>
            <a:r>
              <a:rPr lang="ja-JP" altLang="en-US" sz="1800" dirty="0"/>
              <a:t>論文２</a:t>
            </a:r>
            <a:r>
              <a:rPr lang="en-US" altLang="ja-JP" sz="1800" dirty="0"/>
              <a:t>】</a:t>
            </a:r>
            <a:r>
              <a:rPr kumimoji="1" lang="en-US" altLang="ja-JP" sz="1800" dirty="0"/>
              <a:t>CVPR 2020 - Detecting Attended Visual Targets in Video</a:t>
            </a:r>
            <a:endParaRPr kumimoji="1" lang="ja-JP" altLang="en-US" sz="1800" dirty="0"/>
          </a:p>
        </p:txBody>
      </p:sp>
      <p:sp>
        <p:nvSpPr>
          <p:cNvPr id="4" name="日付プレースホルダー 3">
            <a:extLst>
              <a:ext uri="{FF2B5EF4-FFF2-40B4-BE49-F238E27FC236}">
                <a16:creationId xmlns:a16="http://schemas.microsoft.com/office/drawing/2014/main" id="{F8D04DC0-C4BE-8A49-BFE1-FBE58C4C64AF}"/>
              </a:ext>
            </a:extLst>
          </p:cNvPr>
          <p:cNvSpPr>
            <a:spLocks noGrp="1"/>
          </p:cNvSpPr>
          <p:nvPr>
            <p:ph type="dt" sz="half" idx="19"/>
          </p:nvPr>
        </p:nvSpPr>
        <p:spPr/>
        <p:txBody>
          <a:bodyPr/>
          <a:lstStyle/>
          <a:p>
            <a:fld id="{FCAFAC13-DB77-42F2-BE26-45BA5532FD50}" type="datetime4">
              <a:rPr lang="en-US" altLang="ja-JP" smtClean="0"/>
              <a:pPr/>
              <a:t>December 12, 2024</a:t>
            </a:fld>
            <a:endParaRPr lang="en-US" dirty="0"/>
          </a:p>
        </p:txBody>
      </p:sp>
      <p:sp>
        <p:nvSpPr>
          <p:cNvPr id="5" name="フローチャート: 代替処理 4">
            <a:extLst>
              <a:ext uri="{FF2B5EF4-FFF2-40B4-BE49-F238E27FC236}">
                <a16:creationId xmlns:a16="http://schemas.microsoft.com/office/drawing/2014/main" id="{AB77DD96-CBF5-04F1-9650-637AD1DF22D7}"/>
              </a:ext>
            </a:extLst>
          </p:cNvPr>
          <p:cNvSpPr/>
          <p:nvPr/>
        </p:nvSpPr>
        <p:spPr>
          <a:xfrm>
            <a:off x="6210681" y="3234380"/>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概要</a:t>
            </a:r>
          </a:p>
        </p:txBody>
      </p:sp>
      <p:sp>
        <p:nvSpPr>
          <p:cNvPr id="8" name="テキスト ボックス 7">
            <a:extLst>
              <a:ext uri="{FF2B5EF4-FFF2-40B4-BE49-F238E27FC236}">
                <a16:creationId xmlns:a16="http://schemas.microsoft.com/office/drawing/2014/main" id="{5A680BD1-551B-3CAC-8BBD-2B3E46F4E94A}"/>
              </a:ext>
            </a:extLst>
          </p:cNvPr>
          <p:cNvSpPr txBox="1"/>
          <p:nvPr/>
        </p:nvSpPr>
        <p:spPr>
          <a:xfrm>
            <a:off x="6257519" y="3766063"/>
            <a:ext cx="5459882" cy="338554"/>
          </a:xfrm>
          <a:prstGeom prst="rect">
            <a:avLst/>
          </a:prstGeom>
          <a:noFill/>
        </p:spPr>
        <p:txBody>
          <a:bodyPr wrap="square" rtlCol="0">
            <a:spAutoFit/>
          </a:bodyPr>
          <a:lstStyle/>
          <a:p>
            <a:r>
              <a:rPr lang="ja-JP" altLang="en-US" sz="1600" dirty="0"/>
              <a:t>動画から“注視物体”を推定するモデルの提案</a:t>
            </a:r>
            <a:endParaRPr kumimoji="1" lang="ja-JP" altLang="en-US" sz="1600" dirty="0"/>
          </a:p>
        </p:txBody>
      </p:sp>
      <p:sp>
        <p:nvSpPr>
          <p:cNvPr id="9" name="フローチャート: 代替処理 8">
            <a:extLst>
              <a:ext uri="{FF2B5EF4-FFF2-40B4-BE49-F238E27FC236}">
                <a16:creationId xmlns:a16="http://schemas.microsoft.com/office/drawing/2014/main" id="{108E6AE6-F4C2-0AA0-5DD9-37DBA9BAF5D9}"/>
              </a:ext>
            </a:extLst>
          </p:cNvPr>
          <p:cNvSpPr/>
          <p:nvPr/>
        </p:nvSpPr>
        <p:spPr>
          <a:xfrm>
            <a:off x="6210681" y="4275960"/>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過去</a:t>
            </a:r>
            <a:r>
              <a:rPr kumimoji="1" lang="ja-JP" altLang="en-US" sz="1600" dirty="0">
                <a:solidFill>
                  <a:schemeClr val="tx1"/>
                </a:solidFill>
              </a:rPr>
              <a:t>研究との比較</a:t>
            </a:r>
          </a:p>
        </p:txBody>
      </p:sp>
      <p:sp>
        <p:nvSpPr>
          <p:cNvPr id="10" name="テキスト ボックス 9">
            <a:extLst>
              <a:ext uri="{FF2B5EF4-FFF2-40B4-BE49-F238E27FC236}">
                <a16:creationId xmlns:a16="http://schemas.microsoft.com/office/drawing/2014/main" id="{44DC6195-1D65-ADB2-FDEC-75B30EEFCB7E}"/>
              </a:ext>
            </a:extLst>
          </p:cNvPr>
          <p:cNvSpPr txBox="1"/>
          <p:nvPr/>
        </p:nvSpPr>
        <p:spPr>
          <a:xfrm>
            <a:off x="6210681" y="4807643"/>
            <a:ext cx="5927243" cy="584775"/>
          </a:xfrm>
          <a:prstGeom prst="rect">
            <a:avLst/>
          </a:prstGeom>
          <a:noFill/>
        </p:spPr>
        <p:txBody>
          <a:bodyPr wrap="square" rtlCol="0">
            <a:spAutoFit/>
          </a:bodyPr>
          <a:lstStyle/>
          <a:p>
            <a:r>
              <a:rPr lang="ja-JP" altLang="en-US" sz="1600" dirty="0"/>
              <a:t>従来は顔向きや視線の方向を推定するモデルがメジャー</a:t>
            </a:r>
            <a:endParaRPr lang="en-US" altLang="ja-JP" sz="1600" dirty="0"/>
          </a:p>
          <a:p>
            <a:r>
              <a:rPr kumimoji="1" lang="ja-JP" altLang="en-US" sz="1600" dirty="0"/>
              <a:t>この研究では、実際に何を見ているかを推定するモデルを提案</a:t>
            </a:r>
          </a:p>
        </p:txBody>
      </p:sp>
      <p:sp>
        <p:nvSpPr>
          <p:cNvPr id="11" name="フローチャート: 代替処理 10">
            <a:extLst>
              <a:ext uri="{FF2B5EF4-FFF2-40B4-BE49-F238E27FC236}">
                <a16:creationId xmlns:a16="http://schemas.microsoft.com/office/drawing/2014/main" id="{05BB38E0-8FB7-FBD8-7FDE-C85561582CB4}"/>
              </a:ext>
            </a:extLst>
          </p:cNvPr>
          <p:cNvSpPr/>
          <p:nvPr/>
        </p:nvSpPr>
        <p:spPr>
          <a:xfrm>
            <a:off x="6174972" y="5528037"/>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モデルの構造</a:t>
            </a:r>
          </a:p>
        </p:txBody>
      </p:sp>
      <p:pic>
        <p:nvPicPr>
          <p:cNvPr id="13" name="図 12">
            <a:extLst>
              <a:ext uri="{FF2B5EF4-FFF2-40B4-BE49-F238E27FC236}">
                <a16:creationId xmlns:a16="http://schemas.microsoft.com/office/drawing/2014/main" id="{55D76479-B2C7-1D1D-DA9A-695264A50E74}"/>
              </a:ext>
            </a:extLst>
          </p:cNvPr>
          <p:cNvPicPr>
            <a:picLocks noChangeAspect="1"/>
          </p:cNvPicPr>
          <p:nvPr/>
        </p:nvPicPr>
        <p:blipFill>
          <a:blip r:embed="rId2"/>
          <a:stretch>
            <a:fillRect/>
          </a:stretch>
        </p:blipFill>
        <p:spPr>
          <a:xfrm>
            <a:off x="6962400" y="888473"/>
            <a:ext cx="3799840" cy="2121989"/>
          </a:xfrm>
          <a:prstGeom prst="rect">
            <a:avLst/>
          </a:prstGeom>
        </p:spPr>
      </p:pic>
      <p:sp>
        <p:nvSpPr>
          <p:cNvPr id="15" name="テキスト ボックス 14">
            <a:extLst>
              <a:ext uri="{FF2B5EF4-FFF2-40B4-BE49-F238E27FC236}">
                <a16:creationId xmlns:a16="http://schemas.microsoft.com/office/drawing/2014/main" id="{D91E84D6-7595-57BC-E57D-4524DE12D866}"/>
              </a:ext>
            </a:extLst>
          </p:cNvPr>
          <p:cNvSpPr txBox="1"/>
          <p:nvPr/>
        </p:nvSpPr>
        <p:spPr>
          <a:xfrm>
            <a:off x="6174972" y="6048743"/>
            <a:ext cx="5542429" cy="349531"/>
          </a:xfrm>
          <a:prstGeom prst="rect">
            <a:avLst/>
          </a:prstGeom>
          <a:noFill/>
        </p:spPr>
        <p:txBody>
          <a:bodyPr wrap="square" rtlCol="0">
            <a:spAutoFit/>
          </a:bodyPr>
          <a:lstStyle/>
          <a:p>
            <a:r>
              <a:rPr lang="en-US" altLang="ja-JP" sz="1600" dirty="0"/>
              <a:t>Retnet-50</a:t>
            </a:r>
            <a:r>
              <a:rPr lang="ja-JP" altLang="en-US" sz="1600" dirty="0"/>
              <a:t>、</a:t>
            </a:r>
            <a:r>
              <a:rPr lang="en-US" altLang="ja-JP" sz="1600" dirty="0"/>
              <a:t>Conv-LSTM</a:t>
            </a:r>
          </a:p>
        </p:txBody>
      </p:sp>
      <p:sp>
        <p:nvSpPr>
          <p:cNvPr id="2" name="フローチャート: 代替処理 1">
            <a:extLst>
              <a:ext uri="{FF2B5EF4-FFF2-40B4-BE49-F238E27FC236}">
                <a16:creationId xmlns:a16="http://schemas.microsoft.com/office/drawing/2014/main" id="{08664626-FBD7-D54A-3587-13AD846EB458}"/>
              </a:ext>
            </a:extLst>
          </p:cNvPr>
          <p:cNvSpPr/>
          <p:nvPr/>
        </p:nvSpPr>
        <p:spPr>
          <a:xfrm>
            <a:off x="290769" y="3234380"/>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背景</a:t>
            </a:r>
          </a:p>
        </p:txBody>
      </p:sp>
      <p:sp>
        <p:nvSpPr>
          <p:cNvPr id="6" name="テキスト ボックス 5">
            <a:extLst>
              <a:ext uri="{FF2B5EF4-FFF2-40B4-BE49-F238E27FC236}">
                <a16:creationId xmlns:a16="http://schemas.microsoft.com/office/drawing/2014/main" id="{0C0CA065-1D15-7DD8-50DE-8CA57E6BCFE2}"/>
              </a:ext>
            </a:extLst>
          </p:cNvPr>
          <p:cNvSpPr txBox="1"/>
          <p:nvPr/>
        </p:nvSpPr>
        <p:spPr>
          <a:xfrm>
            <a:off x="234164" y="3776591"/>
            <a:ext cx="5816826" cy="1323439"/>
          </a:xfrm>
          <a:prstGeom prst="rect">
            <a:avLst/>
          </a:prstGeom>
          <a:noFill/>
        </p:spPr>
        <p:txBody>
          <a:bodyPr wrap="square" rtlCol="0">
            <a:spAutoFit/>
          </a:bodyPr>
          <a:lstStyle/>
          <a:p>
            <a:r>
              <a:rPr kumimoji="1" lang="ja-JP" altLang="en-US" sz="1600" dirty="0"/>
              <a:t>・新人とベテランの作業の違いを見える化する</a:t>
            </a:r>
            <a:endParaRPr kumimoji="1" lang="en-US" altLang="ja-JP" sz="1600" dirty="0"/>
          </a:p>
          <a:p>
            <a:r>
              <a:rPr lang="ja-JP" altLang="en-US" sz="1600" dirty="0"/>
              <a:t>　・注視物体（流動機種、部品箱、器具など）</a:t>
            </a:r>
            <a:endParaRPr lang="en-US" altLang="ja-JP" sz="1600" dirty="0"/>
          </a:p>
          <a:p>
            <a:r>
              <a:rPr kumimoji="1" lang="ja-JP" altLang="en-US" sz="1600" dirty="0"/>
              <a:t>　・注視のタイミング</a:t>
            </a:r>
            <a:endParaRPr kumimoji="1" lang="en-US" altLang="ja-JP" sz="1600" dirty="0"/>
          </a:p>
          <a:p>
            <a:endParaRPr lang="en-US" altLang="ja-JP" sz="1600" dirty="0"/>
          </a:p>
          <a:p>
            <a:r>
              <a:rPr lang="ja-JP" altLang="en-US" sz="1600" dirty="0"/>
              <a:t>→　トライ（次ページ）</a:t>
            </a:r>
            <a:endParaRPr kumimoji="1" lang="ja-JP" altLang="en-US" sz="1600" dirty="0"/>
          </a:p>
        </p:txBody>
      </p:sp>
    </p:spTree>
    <p:extLst>
      <p:ext uri="{BB962C8B-B14F-4D97-AF65-F5344CB8AC3E}">
        <p14:creationId xmlns:p14="http://schemas.microsoft.com/office/powerpoint/2010/main" val="3619371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EF94C61-C561-3CA9-36FD-001DAB6C7973}"/>
              </a:ext>
            </a:extLst>
          </p:cNvPr>
          <p:cNvSpPr>
            <a:spLocks noGrp="1"/>
          </p:cNvSpPr>
          <p:nvPr>
            <p:ph type="body" sz="quarter" idx="18"/>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12305CEA-25F7-5552-AD3F-EEDCEB56248A}"/>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3CD5D893-4759-4511-6096-921FFB92A76B}"/>
              </a:ext>
            </a:extLst>
          </p:cNvPr>
          <p:cNvSpPr>
            <a:spLocks noGrp="1"/>
          </p:cNvSpPr>
          <p:nvPr>
            <p:ph type="dt" sz="half" idx="19"/>
          </p:nvPr>
        </p:nvSpPr>
        <p:spPr/>
        <p:txBody>
          <a:bodyPr/>
          <a:lstStyle/>
          <a:p>
            <a:fld id="{FCAFAC13-DB77-42F2-BE26-45BA5532FD50}" type="datetime4">
              <a:rPr lang="en-US" altLang="ja-JP" smtClean="0"/>
              <a:pPr/>
              <a:t>December 12, 2024</a:t>
            </a:fld>
            <a:endParaRPr lang="en-US" dirty="0"/>
          </a:p>
        </p:txBody>
      </p:sp>
      <p:sp>
        <p:nvSpPr>
          <p:cNvPr id="5" name="テキスト ボックス 4">
            <a:extLst>
              <a:ext uri="{FF2B5EF4-FFF2-40B4-BE49-F238E27FC236}">
                <a16:creationId xmlns:a16="http://schemas.microsoft.com/office/drawing/2014/main" id="{DC2144A2-D2B4-5AC8-52D7-BA5BCD639416}"/>
              </a:ext>
            </a:extLst>
          </p:cNvPr>
          <p:cNvSpPr txBox="1"/>
          <p:nvPr/>
        </p:nvSpPr>
        <p:spPr>
          <a:xfrm>
            <a:off x="1035157" y="4506343"/>
            <a:ext cx="9449963" cy="830997"/>
          </a:xfrm>
          <a:prstGeom prst="rect">
            <a:avLst/>
          </a:prstGeom>
          <a:noFill/>
        </p:spPr>
        <p:txBody>
          <a:bodyPr wrap="square" rtlCol="0">
            <a:spAutoFit/>
          </a:bodyPr>
          <a:lstStyle/>
          <a:p>
            <a:r>
              <a:rPr kumimoji="1" lang="ja-JP" altLang="en-US" sz="1600" dirty="0"/>
              <a:t>課題</a:t>
            </a:r>
            <a:endParaRPr kumimoji="1" lang="en-US" altLang="ja-JP" sz="1600" dirty="0"/>
          </a:p>
          <a:p>
            <a:r>
              <a:rPr kumimoji="1" lang="ja-JP" altLang="en-US" sz="1600" dirty="0"/>
              <a:t>・帽子＆眼鏡＆マスクの顔を検出するモデルが必要</a:t>
            </a:r>
            <a:endParaRPr kumimoji="1" lang="en-US" altLang="ja-JP" sz="1600" dirty="0"/>
          </a:p>
          <a:p>
            <a:r>
              <a:rPr lang="ja-JP" altLang="en-US" sz="1600" dirty="0"/>
              <a:t>　・</a:t>
            </a:r>
            <a:endParaRPr kumimoji="1" lang="ja-JP" altLang="en-US" sz="1600" dirty="0"/>
          </a:p>
        </p:txBody>
      </p:sp>
    </p:spTree>
    <p:extLst>
      <p:ext uri="{BB962C8B-B14F-4D97-AF65-F5344CB8AC3E}">
        <p14:creationId xmlns:p14="http://schemas.microsoft.com/office/powerpoint/2010/main" val="54454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7095C8F-6511-467D-3E88-47F0CA888A81}"/>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id="{256E73D0-4A9E-C088-8296-E350C56BEDEB}"/>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C94FBA38-19AF-162A-4A62-CE5D1CE434F9}"/>
              </a:ext>
            </a:extLst>
          </p:cNvPr>
          <p:cNvSpPr>
            <a:spLocks noGrp="1"/>
          </p:cNvSpPr>
          <p:nvPr>
            <p:ph type="dt" sz="half" idx="19"/>
          </p:nvPr>
        </p:nvSpPr>
        <p:spPr/>
        <p:txBody>
          <a:bodyPr/>
          <a:lstStyle/>
          <a:p>
            <a:fld id="{FCAFAC13-DB77-42F2-BE26-45BA5532FD50}" type="datetime4">
              <a:rPr lang="en-US" altLang="ja-JP" smtClean="0"/>
              <a:pPr/>
              <a:t>December 12, 2024</a:t>
            </a:fld>
            <a:endParaRPr lang="en-US" dirty="0"/>
          </a:p>
        </p:txBody>
      </p:sp>
      <p:graphicFrame>
        <p:nvGraphicFramePr>
          <p:cNvPr id="5" name="表 4">
            <a:extLst>
              <a:ext uri="{FF2B5EF4-FFF2-40B4-BE49-F238E27FC236}">
                <a16:creationId xmlns:a16="http://schemas.microsoft.com/office/drawing/2014/main" id="{E8E240E2-BA56-47F4-5563-06AC1A140CB6}"/>
              </a:ext>
            </a:extLst>
          </p:cNvPr>
          <p:cNvGraphicFramePr>
            <a:graphicFrameLocks noGrp="1"/>
          </p:cNvGraphicFramePr>
          <p:nvPr>
            <p:extLst>
              <p:ext uri="{D42A27DB-BD31-4B8C-83A1-F6EECF244321}">
                <p14:modId xmlns:p14="http://schemas.microsoft.com/office/powerpoint/2010/main" val="1372971965"/>
              </p:ext>
            </p:extLst>
          </p:nvPr>
        </p:nvGraphicFramePr>
        <p:xfrm>
          <a:off x="579120" y="2975186"/>
          <a:ext cx="8128000" cy="1752600"/>
        </p:xfrm>
        <a:graphic>
          <a:graphicData uri="http://schemas.openxmlformats.org/drawingml/2006/table">
            <a:tbl>
              <a:tblPr firstRow="1" bandRow="1">
                <a:tableStyleId>{5C22544A-7EE6-4342-B048-85BDC9FD1C3A}</a:tableStyleId>
              </a:tblPr>
              <a:tblGrid>
                <a:gridCol w="2357120">
                  <a:extLst>
                    <a:ext uri="{9D8B030D-6E8A-4147-A177-3AD203B41FA5}">
                      <a16:colId xmlns:a16="http://schemas.microsoft.com/office/drawing/2014/main" val="4124522826"/>
                    </a:ext>
                  </a:extLst>
                </a:gridCol>
                <a:gridCol w="5770880">
                  <a:extLst>
                    <a:ext uri="{9D8B030D-6E8A-4147-A177-3AD203B41FA5}">
                      <a16:colId xmlns:a16="http://schemas.microsoft.com/office/drawing/2014/main" val="278640754"/>
                    </a:ext>
                  </a:extLst>
                </a:gridCol>
              </a:tblGrid>
              <a:tr h="370840">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174529360"/>
                  </a:ext>
                </a:extLst>
              </a:tr>
              <a:tr h="370840">
                <a:tc>
                  <a:txBody>
                    <a:bodyPr/>
                    <a:lstStyle/>
                    <a:p>
                      <a:r>
                        <a:rPr kumimoji="1" lang="ja-JP" altLang="en-US" dirty="0"/>
                        <a:t>概要</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t>画像から“注視物体”を推定するモデルの提案</a:t>
                      </a:r>
                      <a:endParaRPr kumimoji="1" lang="ja-JP" altLang="en-US" sz="1800" dirty="0"/>
                    </a:p>
                    <a:p>
                      <a:endParaRPr kumimoji="1" lang="ja-JP" altLang="en-US" dirty="0"/>
                    </a:p>
                  </a:txBody>
                  <a:tcPr/>
                </a:tc>
                <a:extLst>
                  <a:ext uri="{0D108BD9-81ED-4DB2-BD59-A6C34878D82A}">
                    <a16:rowId xmlns:a16="http://schemas.microsoft.com/office/drawing/2014/main" val="3417194539"/>
                  </a:ext>
                </a:extLst>
              </a:tr>
              <a:tr h="370840">
                <a:tc>
                  <a:txBody>
                    <a:bodyPr/>
                    <a:lstStyle/>
                    <a:p>
                      <a:r>
                        <a:rPr kumimoji="1" lang="ja-JP" altLang="en-US" dirty="0"/>
                        <a:t>詳細</a:t>
                      </a:r>
                    </a:p>
                  </a:txBody>
                  <a:tcPr/>
                </a:tc>
                <a:tc>
                  <a:txBody>
                    <a:bodyPr/>
                    <a:lstStyle/>
                    <a:p>
                      <a:endParaRPr kumimoji="1" lang="ja-JP" altLang="en-US" dirty="0"/>
                    </a:p>
                  </a:txBody>
                  <a:tcPr/>
                </a:tc>
                <a:extLst>
                  <a:ext uri="{0D108BD9-81ED-4DB2-BD59-A6C34878D82A}">
                    <a16:rowId xmlns:a16="http://schemas.microsoft.com/office/drawing/2014/main" val="893662914"/>
                  </a:ext>
                </a:extLst>
              </a:tr>
              <a:tr h="370840">
                <a:tc>
                  <a:txBody>
                    <a:bodyPr/>
                    <a:lstStyle/>
                    <a:p>
                      <a:r>
                        <a:rPr kumimoji="1" lang="ja-JP" altLang="en-US" dirty="0"/>
                        <a:t>他の研究との比較</a:t>
                      </a:r>
                    </a:p>
                  </a:txBody>
                  <a:tcPr/>
                </a:tc>
                <a:tc>
                  <a:txBody>
                    <a:bodyPr/>
                    <a:lstStyle/>
                    <a:p>
                      <a:endParaRPr kumimoji="1" lang="ja-JP" altLang="en-US" dirty="0"/>
                    </a:p>
                  </a:txBody>
                  <a:tcPr/>
                </a:tc>
                <a:extLst>
                  <a:ext uri="{0D108BD9-81ED-4DB2-BD59-A6C34878D82A}">
                    <a16:rowId xmlns:a16="http://schemas.microsoft.com/office/drawing/2014/main" val="333669228"/>
                  </a:ext>
                </a:extLst>
              </a:tr>
            </a:tbl>
          </a:graphicData>
        </a:graphic>
      </p:graphicFrame>
    </p:spTree>
    <p:extLst>
      <p:ext uri="{BB962C8B-B14F-4D97-AF65-F5344CB8AC3E}">
        <p14:creationId xmlns:p14="http://schemas.microsoft.com/office/powerpoint/2010/main" val="2892947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54ECB-0227-3673-B9E7-3242B48DFB97}"/>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2CF404E-2D47-8224-6793-F6497106B4FE}"/>
              </a:ext>
            </a:extLst>
          </p:cNvPr>
          <p:cNvSpPr>
            <a:spLocks noGrp="1"/>
          </p:cNvSpPr>
          <p:nvPr>
            <p:ph type="body" sz="quarter" idx="18"/>
          </p:nvPr>
        </p:nvSpPr>
        <p:spPr/>
        <p:txBody>
          <a:bodyPr/>
          <a:lstStyle/>
          <a:p>
            <a:pPr>
              <a:lnSpc>
                <a:spcPts val="2500"/>
              </a:lnSpc>
            </a:pPr>
            <a:r>
              <a:rPr lang="ja-JP" altLang="en-US" sz="1800" b="0" dirty="0"/>
              <a:t>問題</a:t>
            </a:r>
            <a:endParaRPr lang="en-US" altLang="ja-JP" sz="1800" b="0" dirty="0"/>
          </a:p>
          <a:p>
            <a:pPr marL="342900" indent="-342900">
              <a:lnSpc>
                <a:spcPts val="2500"/>
              </a:lnSpc>
              <a:buFont typeface="Arial" panose="020B0604020202020204" pitchFamily="34" charset="0"/>
              <a:buChar char="•"/>
            </a:pPr>
            <a:r>
              <a:rPr kumimoji="1" lang="ja-JP" altLang="en-US" sz="1800" b="0" dirty="0"/>
              <a:t>身長差がある場合、同じ物体を見ていても、顔向きが異なる</a:t>
            </a:r>
            <a:endParaRPr kumimoji="1" lang="en-US" altLang="ja-JP" sz="1800" b="0" dirty="0"/>
          </a:p>
          <a:p>
            <a:pPr marL="342900" indent="-342900">
              <a:lnSpc>
                <a:spcPts val="2500"/>
              </a:lnSpc>
              <a:buFont typeface="Arial" panose="020B0604020202020204" pitchFamily="34" charset="0"/>
              <a:buChar char="•"/>
            </a:pPr>
            <a:r>
              <a:rPr kumimoji="1" lang="ja-JP" altLang="en-US" sz="1800" b="0" dirty="0"/>
              <a:t>注視領域を判定する場合、正面からの撮影＆ヒトを画面の真ん中に配置する必要がある</a:t>
            </a:r>
            <a:endParaRPr kumimoji="1" lang="en-US" altLang="ja-JP" sz="1800" b="0" dirty="0"/>
          </a:p>
          <a:p>
            <a:pPr marL="342900" indent="-342900">
              <a:lnSpc>
                <a:spcPts val="2500"/>
              </a:lnSpc>
              <a:buFont typeface="Arial" panose="020B0604020202020204" pitchFamily="34" charset="0"/>
              <a:buChar char="•"/>
            </a:pPr>
            <a:r>
              <a:rPr lang="ja-JP" altLang="en-US" sz="1800" b="0" dirty="0"/>
              <a:t>マスクなどで顔がよく見えないと推定結果が荒れる</a:t>
            </a:r>
            <a:endParaRPr kumimoji="1" lang="en-US" altLang="ja-JP" sz="1800" b="0" dirty="0"/>
          </a:p>
          <a:p>
            <a:pPr marL="342900" indent="-342900">
              <a:lnSpc>
                <a:spcPts val="2500"/>
              </a:lnSpc>
              <a:buFont typeface="Arial" panose="020B0604020202020204" pitchFamily="34" charset="0"/>
              <a:buChar char="•"/>
            </a:pPr>
            <a:endParaRPr lang="en-US" altLang="ja-JP" sz="1800" b="0" dirty="0"/>
          </a:p>
          <a:p>
            <a:pPr>
              <a:lnSpc>
                <a:spcPts val="2500"/>
              </a:lnSpc>
            </a:pPr>
            <a:r>
              <a:rPr lang="ja-JP" altLang="en-US" sz="1800" b="0" dirty="0"/>
              <a:t>できること</a:t>
            </a:r>
            <a:endParaRPr lang="en-US" altLang="ja-JP" sz="1800" b="0" dirty="0"/>
          </a:p>
        </p:txBody>
      </p:sp>
      <p:sp>
        <p:nvSpPr>
          <p:cNvPr id="3" name="テキスト プレースホルダー 2">
            <a:extLst>
              <a:ext uri="{FF2B5EF4-FFF2-40B4-BE49-F238E27FC236}">
                <a16:creationId xmlns:a16="http://schemas.microsoft.com/office/drawing/2014/main" id="{39616A60-EB19-95B0-9F56-4643979825B7}"/>
              </a:ext>
            </a:extLst>
          </p:cNvPr>
          <p:cNvSpPr>
            <a:spLocks noGrp="1"/>
          </p:cNvSpPr>
          <p:nvPr>
            <p:ph type="body" sz="quarter" idx="20"/>
          </p:nvPr>
        </p:nvSpPr>
        <p:spPr/>
        <p:txBody>
          <a:bodyPr/>
          <a:lstStyle/>
          <a:p>
            <a:r>
              <a:rPr lang="ja-JP" altLang="en-US" sz="2000" dirty="0"/>
              <a:t>顔向き推定の問題</a:t>
            </a:r>
            <a:endParaRPr kumimoji="1" lang="ja-JP" altLang="en-US" sz="2000" dirty="0"/>
          </a:p>
        </p:txBody>
      </p:sp>
      <p:sp>
        <p:nvSpPr>
          <p:cNvPr id="4" name="日付プレースホルダー 3">
            <a:extLst>
              <a:ext uri="{FF2B5EF4-FFF2-40B4-BE49-F238E27FC236}">
                <a16:creationId xmlns:a16="http://schemas.microsoft.com/office/drawing/2014/main" id="{B5F1D8FC-9BC9-11CB-F611-13C523CC7B2C}"/>
              </a:ext>
            </a:extLst>
          </p:cNvPr>
          <p:cNvSpPr>
            <a:spLocks noGrp="1"/>
          </p:cNvSpPr>
          <p:nvPr>
            <p:ph type="dt" sz="half" idx="19"/>
          </p:nvPr>
        </p:nvSpPr>
        <p:spPr/>
        <p:txBody>
          <a:bodyPr/>
          <a:lstStyle/>
          <a:p>
            <a:fld id="{FCAFAC13-DB77-42F2-BE26-45BA5532FD50}" type="datetime4">
              <a:rPr lang="en-US" altLang="ja-JP" smtClean="0"/>
              <a:pPr/>
              <a:t>December 12, 2024</a:t>
            </a:fld>
            <a:endParaRPr lang="en-US" dirty="0"/>
          </a:p>
        </p:txBody>
      </p:sp>
      <p:sp>
        <p:nvSpPr>
          <p:cNvPr id="5" name="正方形/長方形 4">
            <a:extLst>
              <a:ext uri="{FF2B5EF4-FFF2-40B4-BE49-F238E27FC236}">
                <a16:creationId xmlns:a16="http://schemas.microsoft.com/office/drawing/2014/main" id="{CDC25E80-B744-FA2D-9610-5317FE500E91}"/>
              </a:ext>
            </a:extLst>
          </p:cNvPr>
          <p:cNvSpPr/>
          <p:nvPr/>
        </p:nvSpPr>
        <p:spPr>
          <a:xfrm>
            <a:off x="978265" y="2761116"/>
            <a:ext cx="3346310" cy="23329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48A11C-0CCD-A8C1-08B5-A4B5613A1938}"/>
              </a:ext>
            </a:extLst>
          </p:cNvPr>
          <p:cNvSpPr txBox="1"/>
          <p:nvPr/>
        </p:nvSpPr>
        <p:spPr>
          <a:xfrm>
            <a:off x="877053" y="5236496"/>
            <a:ext cx="3770252" cy="1077218"/>
          </a:xfrm>
          <a:prstGeom prst="rect">
            <a:avLst/>
          </a:prstGeom>
          <a:noFill/>
        </p:spPr>
        <p:txBody>
          <a:bodyPr wrap="square">
            <a:spAutoFit/>
          </a:bodyPr>
          <a:lstStyle/>
          <a:p>
            <a:r>
              <a:rPr lang="ja-JP" altLang="en-US" sz="1600" dirty="0"/>
              <a:t>条件を設ける</a:t>
            </a:r>
            <a:endParaRPr lang="en-US" altLang="ja-JP" sz="1600" dirty="0"/>
          </a:p>
          <a:p>
            <a:r>
              <a:rPr lang="ja-JP" altLang="en-US" sz="1600" dirty="0"/>
              <a:t>・新人とベテランで同じような身長</a:t>
            </a:r>
            <a:endParaRPr lang="en-US" altLang="ja-JP" sz="1600" dirty="0"/>
          </a:p>
          <a:p>
            <a:r>
              <a:rPr lang="ja-JP" altLang="en-US" sz="1600" dirty="0"/>
              <a:t>・正面から撮影しヒトを中央に置く</a:t>
            </a:r>
            <a:endParaRPr lang="en-US" altLang="ja-JP" sz="1600" dirty="0"/>
          </a:p>
          <a:p>
            <a:r>
              <a:rPr lang="ja-JP" altLang="en-US" sz="1600" dirty="0"/>
              <a:t>・マスクを取る</a:t>
            </a:r>
          </a:p>
        </p:txBody>
      </p:sp>
      <p:sp>
        <p:nvSpPr>
          <p:cNvPr id="9" name="吹き出し: 四角形 8">
            <a:extLst>
              <a:ext uri="{FF2B5EF4-FFF2-40B4-BE49-F238E27FC236}">
                <a16:creationId xmlns:a16="http://schemas.microsoft.com/office/drawing/2014/main" id="{504E02B1-39E7-3B61-0609-1455805221CC}"/>
              </a:ext>
            </a:extLst>
          </p:cNvPr>
          <p:cNvSpPr/>
          <p:nvPr/>
        </p:nvSpPr>
        <p:spPr>
          <a:xfrm>
            <a:off x="5608319" y="2761116"/>
            <a:ext cx="6008914" cy="1517925"/>
          </a:xfrm>
          <a:prstGeom prst="wedgeRectCallout">
            <a:avLst>
              <a:gd name="adj1" fmla="val -62058"/>
              <a:gd name="adj2" fmla="val -12258"/>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アルゴリズム</a:t>
            </a:r>
            <a:endParaRPr lang="en-US" altLang="ja-JP" sz="1600" dirty="0">
              <a:solidFill>
                <a:schemeClr val="tx1"/>
              </a:solidFill>
            </a:endParaRPr>
          </a:p>
          <a:p>
            <a:r>
              <a:rPr lang="ja-JP" altLang="en-US" sz="1600" dirty="0">
                <a:solidFill>
                  <a:schemeClr val="tx1"/>
                </a:solidFill>
              </a:rPr>
              <a:t>①：</a:t>
            </a:r>
            <a:r>
              <a:rPr lang="en-US" altLang="ja-JP" sz="1600" dirty="0">
                <a:solidFill>
                  <a:schemeClr val="tx1"/>
                </a:solidFill>
              </a:rPr>
              <a:t>HeadPose</a:t>
            </a:r>
            <a:r>
              <a:rPr lang="ja-JP" altLang="en-US" sz="1600" dirty="0">
                <a:solidFill>
                  <a:schemeClr val="tx1"/>
                </a:solidFill>
              </a:rPr>
              <a:t>モデルなどで顔向きベクトルを推定</a:t>
            </a:r>
            <a:endParaRPr lang="en-US" altLang="ja-JP" sz="1600" dirty="0">
              <a:solidFill>
                <a:schemeClr val="tx1"/>
              </a:solidFill>
            </a:endParaRPr>
          </a:p>
          <a:p>
            <a:r>
              <a:rPr lang="ja-JP" altLang="en-US" sz="1600" dirty="0">
                <a:solidFill>
                  <a:schemeClr val="tx1"/>
                </a:solidFill>
              </a:rPr>
              <a:t>②：推定した顔向きベクトルをもとに注視領域を判定</a:t>
            </a:r>
            <a:endParaRPr lang="en-US" altLang="ja-JP" sz="1600" dirty="0">
              <a:solidFill>
                <a:schemeClr val="tx1"/>
              </a:solidFill>
            </a:endParaRPr>
          </a:p>
          <a:p>
            <a:r>
              <a:rPr lang="ja-JP" altLang="en-US" sz="1600" dirty="0">
                <a:solidFill>
                  <a:schemeClr val="tx1"/>
                </a:solidFill>
              </a:rPr>
              <a:t>➂：②の結果を可視化</a:t>
            </a:r>
            <a:endParaRPr lang="en-US" altLang="ja-JP" sz="1600" dirty="0">
              <a:solidFill>
                <a:schemeClr val="tx1"/>
              </a:solidFill>
            </a:endParaRPr>
          </a:p>
        </p:txBody>
      </p:sp>
      <p:sp>
        <p:nvSpPr>
          <p:cNvPr id="13" name="正方形/長方形 12">
            <a:extLst>
              <a:ext uri="{FF2B5EF4-FFF2-40B4-BE49-F238E27FC236}">
                <a16:creationId xmlns:a16="http://schemas.microsoft.com/office/drawing/2014/main" id="{85155468-5E8A-24E3-DF98-4053B8DE5791}"/>
              </a:ext>
            </a:extLst>
          </p:cNvPr>
          <p:cNvSpPr/>
          <p:nvPr/>
        </p:nvSpPr>
        <p:spPr>
          <a:xfrm>
            <a:off x="5840417" y="5311301"/>
            <a:ext cx="6252497" cy="100241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b="1" dirty="0">
                <a:solidFill>
                  <a:schemeClr val="accent6"/>
                </a:solidFill>
              </a:rPr>
              <a:t>・適用範囲が狭い</a:t>
            </a:r>
            <a:endParaRPr kumimoji="1" lang="en-US" altLang="ja-JP" b="1" dirty="0">
              <a:solidFill>
                <a:schemeClr val="accent6"/>
              </a:solidFill>
            </a:endParaRPr>
          </a:p>
          <a:p>
            <a:r>
              <a:rPr lang="ja-JP" altLang="en-US" b="1" dirty="0">
                <a:solidFill>
                  <a:schemeClr val="accent6"/>
                </a:solidFill>
              </a:rPr>
              <a:t>・何見ているかまで分からないと教育に活用できない</a:t>
            </a:r>
            <a:endParaRPr kumimoji="1" lang="en-US" altLang="ja-JP" b="1" dirty="0">
              <a:solidFill>
                <a:schemeClr val="accent6"/>
              </a:solidFill>
            </a:endParaRPr>
          </a:p>
        </p:txBody>
      </p:sp>
      <p:sp>
        <p:nvSpPr>
          <p:cNvPr id="15" name="矢印: 右 14">
            <a:extLst>
              <a:ext uri="{FF2B5EF4-FFF2-40B4-BE49-F238E27FC236}">
                <a16:creationId xmlns:a16="http://schemas.microsoft.com/office/drawing/2014/main" id="{A8E66218-6497-16A7-2FD9-B5D6FAB3085D}"/>
              </a:ext>
            </a:extLst>
          </p:cNvPr>
          <p:cNvSpPr/>
          <p:nvPr/>
        </p:nvSpPr>
        <p:spPr>
          <a:xfrm>
            <a:off x="4955587" y="5532789"/>
            <a:ext cx="452833"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9932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59DF883E-29B6-D66A-2E6A-B5341A6F7896}"/>
              </a:ext>
            </a:extLst>
          </p:cNvPr>
          <p:cNvSpPr>
            <a:spLocks noGrp="1"/>
          </p:cNvSpPr>
          <p:nvPr>
            <p:ph type="body" sz="quarter" idx="20"/>
          </p:nvPr>
        </p:nvSpPr>
        <p:spPr/>
        <p:txBody>
          <a:bodyPr/>
          <a:lstStyle/>
          <a:p>
            <a:r>
              <a:rPr kumimoji="1" lang="en-US" altLang="ja-JP" sz="2000" dirty="0"/>
              <a:t>CVPR 2020 - Detecting Attended Visual Targets in Video</a:t>
            </a:r>
            <a:endParaRPr kumimoji="1" lang="ja-JP" altLang="en-US" sz="2000" dirty="0"/>
          </a:p>
        </p:txBody>
      </p:sp>
      <p:sp>
        <p:nvSpPr>
          <p:cNvPr id="4" name="日付プレースホルダー 3">
            <a:extLst>
              <a:ext uri="{FF2B5EF4-FFF2-40B4-BE49-F238E27FC236}">
                <a16:creationId xmlns:a16="http://schemas.microsoft.com/office/drawing/2014/main" id="{D368AC65-3590-67DA-7296-98FEFF7836CB}"/>
              </a:ext>
            </a:extLst>
          </p:cNvPr>
          <p:cNvSpPr>
            <a:spLocks noGrp="1"/>
          </p:cNvSpPr>
          <p:nvPr>
            <p:ph type="dt" sz="half" idx="19"/>
          </p:nvPr>
        </p:nvSpPr>
        <p:spPr/>
        <p:txBody>
          <a:bodyPr/>
          <a:lstStyle/>
          <a:p>
            <a:fld id="{FCAFAC13-DB77-42F2-BE26-45BA5532FD50}" type="datetime4">
              <a:rPr lang="en-US" altLang="ja-JP" smtClean="0"/>
              <a:pPr/>
              <a:t>December 12, 2024</a:t>
            </a:fld>
            <a:endParaRPr lang="en-US" dirty="0"/>
          </a:p>
        </p:txBody>
      </p:sp>
      <p:sp>
        <p:nvSpPr>
          <p:cNvPr id="5" name="フローチャート: 代替処理 4">
            <a:extLst>
              <a:ext uri="{FF2B5EF4-FFF2-40B4-BE49-F238E27FC236}">
                <a16:creationId xmlns:a16="http://schemas.microsoft.com/office/drawing/2014/main" id="{41FEC4B5-BF98-8334-5085-6328807A5B05}"/>
              </a:ext>
            </a:extLst>
          </p:cNvPr>
          <p:cNvSpPr/>
          <p:nvPr/>
        </p:nvSpPr>
        <p:spPr>
          <a:xfrm>
            <a:off x="443077" y="3197240"/>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概要</a:t>
            </a:r>
          </a:p>
        </p:txBody>
      </p:sp>
      <p:sp>
        <p:nvSpPr>
          <p:cNvPr id="7" name="フローチャート: 代替処理 6">
            <a:extLst>
              <a:ext uri="{FF2B5EF4-FFF2-40B4-BE49-F238E27FC236}">
                <a16:creationId xmlns:a16="http://schemas.microsoft.com/office/drawing/2014/main" id="{FC90E949-09C9-42B3-8E9E-CF5E67C59814}"/>
              </a:ext>
            </a:extLst>
          </p:cNvPr>
          <p:cNvSpPr/>
          <p:nvPr/>
        </p:nvSpPr>
        <p:spPr>
          <a:xfrm>
            <a:off x="6277912" y="3197240"/>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モデル構造</a:t>
            </a:r>
            <a:endParaRPr kumimoji="1" lang="ja-JP" altLang="en-US" sz="1600" dirty="0">
              <a:solidFill>
                <a:schemeClr val="tx1"/>
              </a:solidFill>
            </a:endParaRPr>
          </a:p>
        </p:txBody>
      </p:sp>
      <p:sp>
        <p:nvSpPr>
          <p:cNvPr id="8" name="テキスト ボックス 7">
            <a:extLst>
              <a:ext uri="{FF2B5EF4-FFF2-40B4-BE49-F238E27FC236}">
                <a16:creationId xmlns:a16="http://schemas.microsoft.com/office/drawing/2014/main" id="{1B88C31E-77C4-6D3C-A29C-151B9111B418}"/>
              </a:ext>
            </a:extLst>
          </p:cNvPr>
          <p:cNvSpPr txBox="1"/>
          <p:nvPr/>
        </p:nvSpPr>
        <p:spPr>
          <a:xfrm>
            <a:off x="425222" y="3659961"/>
            <a:ext cx="5459882" cy="584775"/>
          </a:xfrm>
          <a:prstGeom prst="rect">
            <a:avLst/>
          </a:prstGeom>
          <a:noFill/>
        </p:spPr>
        <p:txBody>
          <a:bodyPr wrap="square" rtlCol="0">
            <a:spAutoFit/>
          </a:bodyPr>
          <a:lstStyle/>
          <a:p>
            <a:r>
              <a:rPr lang="ja-JP" altLang="en-US" sz="1600" dirty="0"/>
              <a:t>動画から“注視物体”を推定するモデルの提案</a:t>
            </a:r>
            <a:r>
              <a:rPr lang="en-US" altLang="ja-JP" sz="1600" dirty="0"/>
              <a:t>&amp;</a:t>
            </a:r>
            <a:r>
              <a:rPr lang="ja-JP" altLang="en-US" sz="1600" dirty="0"/>
              <a:t>データセットの作成</a:t>
            </a:r>
            <a:endParaRPr kumimoji="1" lang="ja-JP" altLang="en-US" sz="1600" dirty="0"/>
          </a:p>
        </p:txBody>
      </p:sp>
      <p:sp>
        <p:nvSpPr>
          <p:cNvPr id="9" name="フローチャート: 代替処理 8">
            <a:extLst>
              <a:ext uri="{FF2B5EF4-FFF2-40B4-BE49-F238E27FC236}">
                <a16:creationId xmlns:a16="http://schemas.microsoft.com/office/drawing/2014/main" id="{DCB5D6FA-7741-7F34-1378-704B0A8EE56C}"/>
              </a:ext>
            </a:extLst>
          </p:cNvPr>
          <p:cNvSpPr/>
          <p:nvPr/>
        </p:nvSpPr>
        <p:spPr>
          <a:xfrm>
            <a:off x="443077" y="4313698"/>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過去</a:t>
            </a:r>
            <a:r>
              <a:rPr kumimoji="1" lang="ja-JP" altLang="en-US" sz="1600" dirty="0">
                <a:solidFill>
                  <a:schemeClr val="tx1"/>
                </a:solidFill>
              </a:rPr>
              <a:t>研究との比較</a:t>
            </a:r>
          </a:p>
        </p:txBody>
      </p:sp>
      <p:sp>
        <p:nvSpPr>
          <p:cNvPr id="10" name="テキスト ボックス 9">
            <a:extLst>
              <a:ext uri="{FF2B5EF4-FFF2-40B4-BE49-F238E27FC236}">
                <a16:creationId xmlns:a16="http://schemas.microsoft.com/office/drawing/2014/main" id="{679805B1-9734-4577-61B3-D129BD2C6B72}"/>
              </a:ext>
            </a:extLst>
          </p:cNvPr>
          <p:cNvSpPr txBox="1"/>
          <p:nvPr/>
        </p:nvSpPr>
        <p:spPr>
          <a:xfrm>
            <a:off x="370310" y="4748528"/>
            <a:ext cx="5927243" cy="584775"/>
          </a:xfrm>
          <a:prstGeom prst="rect">
            <a:avLst/>
          </a:prstGeom>
          <a:noFill/>
        </p:spPr>
        <p:txBody>
          <a:bodyPr wrap="square" rtlCol="0">
            <a:spAutoFit/>
          </a:bodyPr>
          <a:lstStyle/>
          <a:p>
            <a:r>
              <a:rPr lang="ja-JP" altLang="en-US" sz="1600" dirty="0"/>
              <a:t>従来は顔向きや視線の方向を推定するモデルがメジャー</a:t>
            </a:r>
            <a:endParaRPr lang="en-US" altLang="ja-JP" sz="1600" dirty="0"/>
          </a:p>
          <a:p>
            <a:r>
              <a:rPr kumimoji="1" lang="ja-JP" altLang="en-US" sz="1600" dirty="0"/>
              <a:t>この研究では、実際に何を見ているかを推定するモデルを提案</a:t>
            </a:r>
          </a:p>
        </p:txBody>
      </p:sp>
      <p:sp>
        <p:nvSpPr>
          <p:cNvPr id="11" name="フローチャート: 代替処理 10">
            <a:extLst>
              <a:ext uri="{FF2B5EF4-FFF2-40B4-BE49-F238E27FC236}">
                <a16:creationId xmlns:a16="http://schemas.microsoft.com/office/drawing/2014/main" id="{55E8BAE8-1FAA-4910-3BE7-544A855AE91B}"/>
              </a:ext>
            </a:extLst>
          </p:cNvPr>
          <p:cNvSpPr/>
          <p:nvPr/>
        </p:nvSpPr>
        <p:spPr>
          <a:xfrm>
            <a:off x="425222" y="5471227"/>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学習デー</a:t>
            </a:r>
            <a:r>
              <a:rPr lang="ja-JP" altLang="en-US" sz="1600" dirty="0">
                <a:solidFill>
                  <a:schemeClr val="tx1"/>
                </a:solidFill>
              </a:rPr>
              <a:t>タ</a:t>
            </a:r>
            <a:endParaRPr kumimoji="1" lang="ja-JP" altLang="en-US" sz="1600" dirty="0">
              <a:solidFill>
                <a:schemeClr val="tx1"/>
              </a:solidFill>
            </a:endParaRPr>
          </a:p>
        </p:txBody>
      </p:sp>
      <p:pic>
        <p:nvPicPr>
          <p:cNvPr id="13" name="図 12">
            <a:extLst>
              <a:ext uri="{FF2B5EF4-FFF2-40B4-BE49-F238E27FC236}">
                <a16:creationId xmlns:a16="http://schemas.microsoft.com/office/drawing/2014/main" id="{5E4B1A34-3F90-6C65-07AA-6AC1CA16EFBF}"/>
              </a:ext>
            </a:extLst>
          </p:cNvPr>
          <p:cNvPicPr>
            <a:picLocks noChangeAspect="1"/>
          </p:cNvPicPr>
          <p:nvPr/>
        </p:nvPicPr>
        <p:blipFill>
          <a:blip r:embed="rId2"/>
          <a:stretch>
            <a:fillRect/>
          </a:stretch>
        </p:blipFill>
        <p:spPr>
          <a:xfrm>
            <a:off x="6962400" y="888473"/>
            <a:ext cx="3799840" cy="2121989"/>
          </a:xfrm>
          <a:prstGeom prst="rect">
            <a:avLst/>
          </a:prstGeom>
        </p:spPr>
      </p:pic>
      <p:sp>
        <p:nvSpPr>
          <p:cNvPr id="15" name="テキスト ボックス 14">
            <a:extLst>
              <a:ext uri="{FF2B5EF4-FFF2-40B4-BE49-F238E27FC236}">
                <a16:creationId xmlns:a16="http://schemas.microsoft.com/office/drawing/2014/main" id="{DAF1C950-8D93-02B9-57F6-32FA389B08C5}"/>
              </a:ext>
            </a:extLst>
          </p:cNvPr>
          <p:cNvSpPr txBox="1"/>
          <p:nvPr/>
        </p:nvSpPr>
        <p:spPr>
          <a:xfrm>
            <a:off x="443077" y="5910479"/>
            <a:ext cx="5927243" cy="584775"/>
          </a:xfrm>
          <a:prstGeom prst="rect">
            <a:avLst/>
          </a:prstGeom>
          <a:noFill/>
        </p:spPr>
        <p:txBody>
          <a:bodyPr wrap="square" rtlCol="0">
            <a:spAutoFit/>
          </a:bodyPr>
          <a:lstStyle/>
          <a:p>
            <a:r>
              <a:rPr lang="ja-JP" altLang="en-US" sz="1600" dirty="0"/>
              <a:t>インタビューや映画などの動画と切り出した画像</a:t>
            </a:r>
            <a:endParaRPr lang="en-US" altLang="ja-JP" sz="1600" dirty="0"/>
          </a:p>
          <a:p>
            <a:r>
              <a:rPr lang="ja-JP" altLang="en-US" sz="1600" dirty="0"/>
              <a:t>顔のバウンディングボックスと注視物体が紐づいている</a:t>
            </a:r>
            <a:endParaRPr lang="en-US" altLang="ja-JP" sz="1600" dirty="0"/>
          </a:p>
        </p:txBody>
      </p:sp>
      <p:sp>
        <p:nvSpPr>
          <p:cNvPr id="18" name="テキスト ボックス 17">
            <a:extLst>
              <a:ext uri="{FF2B5EF4-FFF2-40B4-BE49-F238E27FC236}">
                <a16:creationId xmlns:a16="http://schemas.microsoft.com/office/drawing/2014/main" id="{C4D709AD-3391-7074-CE6A-C8F2E6AD7D14}"/>
              </a:ext>
            </a:extLst>
          </p:cNvPr>
          <p:cNvSpPr txBox="1"/>
          <p:nvPr/>
        </p:nvSpPr>
        <p:spPr>
          <a:xfrm>
            <a:off x="6277913" y="3768007"/>
            <a:ext cx="5914088" cy="2308324"/>
          </a:xfrm>
          <a:prstGeom prst="rect">
            <a:avLst/>
          </a:prstGeom>
          <a:noFill/>
        </p:spPr>
        <p:txBody>
          <a:bodyPr wrap="square" rtlCol="0">
            <a:spAutoFit/>
          </a:bodyPr>
          <a:lstStyle/>
          <a:p>
            <a:r>
              <a:rPr kumimoji="1" lang="ja-JP" altLang="en-US" sz="1600" dirty="0"/>
              <a:t>①画像全体と顔画像の特徴マップを作成（</a:t>
            </a:r>
            <a:r>
              <a:rPr kumimoji="1" lang="en-US" altLang="ja-JP" sz="1600" dirty="0"/>
              <a:t>ResNet-50</a:t>
            </a:r>
            <a:r>
              <a:rPr kumimoji="1" lang="ja-JP" altLang="en-US" sz="1600" dirty="0"/>
              <a:t>）</a:t>
            </a:r>
            <a:endParaRPr kumimoji="1" lang="en-US" altLang="ja-JP" sz="1600" dirty="0"/>
          </a:p>
          <a:p>
            <a:r>
              <a:rPr kumimoji="1" lang="ja-JP" altLang="en-US" sz="1600" dirty="0"/>
              <a:t>②顔画像＋顔位置のバイナリ画像から</a:t>
            </a:r>
            <a:r>
              <a:rPr kumimoji="1" lang="en-US" altLang="ja-JP" sz="1600" dirty="0"/>
              <a:t>Attention Map</a:t>
            </a:r>
            <a:r>
              <a:rPr kumimoji="1" lang="ja-JP" altLang="en-US" sz="1600" dirty="0"/>
              <a:t>を作成</a:t>
            </a:r>
            <a:endParaRPr kumimoji="1" lang="en-US" altLang="ja-JP" sz="1600" dirty="0"/>
          </a:p>
          <a:p>
            <a:r>
              <a:rPr kumimoji="1" lang="ja-JP" altLang="en-US" sz="1600" dirty="0"/>
              <a:t>➂上記の</a:t>
            </a:r>
            <a:r>
              <a:rPr kumimoji="1" lang="en-US" altLang="ja-JP" sz="1600" dirty="0"/>
              <a:t>3</a:t>
            </a:r>
            <a:r>
              <a:rPr kumimoji="1" lang="ja-JP" altLang="en-US" sz="1600" dirty="0"/>
              <a:t>つ（全体、顔、</a:t>
            </a:r>
            <a:r>
              <a:rPr kumimoji="1" lang="en-US" altLang="ja-JP" sz="1600" dirty="0"/>
              <a:t>Attention Map</a:t>
            </a:r>
            <a:r>
              <a:rPr kumimoji="1" lang="ja-JP" altLang="en-US" sz="1600" dirty="0"/>
              <a:t>）を統合し、</a:t>
            </a:r>
            <a:endParaRPr kumimoji="1" lang="en-US" altLang="ja-JP" sz="1600" dirty="0"/>
          </a:p>
          <a:p>
            <a:r>
              <a:rPr lang="ja-JP" altLang="en-US" sz="1600" dirty="0"/>
              <a:t>　</a:t>
            </a:r>
            <a:r>
              <a:rPr kumimoji="1" lang="en-US" altLang="ja-JP" sz="1600" dirty="0"/>
              <a:t>Encode Module</a:t>
            </a:r>
            <a:r>
              <a:rPr kumimoji="1" lang="ja-JP" altLang="en-US" sz="1600" dirty="0"/>
              <a:t>で特徴を抽出</a:t>
            </a:r>
            <a:endParaRPr kumimoji="1" lang="en-US" altLang="ja-JP" sz="1600" dirty="0"/>
          </a:p>
          <a:p>
            <a:r>
              <a:rPr kumimoji="1" lang="ja-JP" altLang="en-US" sz="1600" dirty="0"/>
              <a:t>④</a:t>
            </a:r>
            <a:r>
              <a:rPr kumimoji="1" lang="en-US" altLang="ja-JP" sz="1600" dirty="0"/>
              <a:t>Conv-LSTM</a:t>
            </a:r>
            <a:r>
              <a:rPr kumimoji="1" lang="ja-JP" altLang="en-US" sz="1600" dirty="0"/>
              <a:t>で連続フレーム間の動きを処理</a:t>
            </a:r>
            <a:endParaRPr kumimoji="1" lang="en-US" altLang="ja-JP" sz="1600" dirty="0"/>
          </a:p>
          <a:p>
            <a:r>
              <a:rPr kumimoji="1" lang="ja-JP" altLang="en-US" sz="1600" dirty="0"/>
              <a:t>⑤ヒートマップを作成して注視物体を予測</a:t>
            </a:r>
            <a:endParaRPr kumimoji="1" lang="en-US" altLang="ja-JP" sz="1600" dirty="0"/>
          </a:p>
          <a:p>
            <a:endParaRPr lang="en-US" altLang="ja-JP" sz="1600" dirty="0"/>
          </a:p>
          <a:p>
            <a:r>
              <a:rPr lang="ja-JP" altLang="en-US" sz="1600" dirty="0"/>
              <a:t>画像だけでなく、動画も活用して、連続フレームの関係性も</a:t>
            </a:r>
            <a:endParaRPr lang="en-US" altLang="ja-JP" sz="1600" dirty="0"/>
          </a:p>
          <a:p>
            <a:r>
              <a:rPr lang="ja-JP" altLang="en-US" sz="1600" dirty="0"/>
              <a:t>学習している、とのこと</a:t>
            </a:r>
            <a:endParaRPr lang="en-US" altLang="ja-JP" sz="1600" dirty="0"/>
          </a:p>
        </p:txBody>
      </p:sp>
      <p:pic>
        <p:nvPicPr>
          <p:cNvPr id="20" name="図 19">
            <a:extLst>
              <a:ext uri="{FF2B5EF4-FFF2-40B4-BE49-F238E27FC236}">
                <a16:creationId xmlns:a16="http://schemas.microsoft.com/office/drawing/2014/main" id="{996C5E5A-CBA0-038A-4CB5-52229FA3EF48}"/>
              </a:ext>
            </a:extLst>
          </p:cNvPr>
          <p:cNvPicPr>
            <a:picLocks noChangeAspect="1"/>
          </p:cNvPicPr>
          <p:nvPr/>
        </p:nvPicPr>
        <p:blipFill>
          <a:blip r:embed="rId3"/>
          <a:stretch>
            <a:fillRect/>
          </a:stretch>
        </p:blipFill>
        <p:spPr>
          <a:xfrm>
            <a:off x="10684036" y="49170"/>
            <a:ext cx="1362265" cy="400106"/>
          </a:xfrm>
          <a:prstGeom prst="rect">
            <a:avLst/>
          </a:prstGeom>
        </p:spPr>
      </p:pic>
      <p:sp>
        <p:nvSpPr>
          <p:cNvPr id="21" name="吹き出し: 四角形 20">
            <a:extLst>
              <a:ext uri="{FF2B5EF4-FFF2-40B4-BE49-F238E27FC236}">
                <a16:creationId xmlns:a16="http://schemas.microsoft.com/office/drawing/2014/main" id="{26190118-A913-0975-F92E-5F2283295CB9}"/>
              </a:ext>
            </a:extLst>
          </p:cNvPr>
          <p:cNvSpPr/>
          <p:nvPr/>
        </p:nvSpPr>
        <p:spPr>
          <a:xfrm>
            <a:off x="9540240" y="2519275"/>
            <a:ext cx="1968137" cy="288250"/>
          </a:xfrm>
          <a:prstGeom prst="wedgeRectCallout">
            <a:avLst>
              <a:gd name="adj1" fmla="val -59979"/>
              <a:gd name="adj2" fmla="val -11242"/>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この辺りを見てそうという情報</a:t>
            </a:r>
          </a:p>
        </p:txBody>
      </p:sp>
      <p:sp>
        <p:nvSpPr>
          <p:cNvPr id="22" name="吹き出し: 四角形 21">
            <a:extLst>
              <a:ext uri="{FF2B5EF4-FFF2-40B4-BE49-F238E27FC236}">
                <a16:creationId xmlns:a16="http://schemas.microsoft.com/office/drawing/2014/main" id="{CE29CC2E-8B85-F0E3-0321-DF580ABB5CD5}"/>
              </a:ext>
            </a:extLst>
          </p:cNvPr>
          <p:cNvSpPr/>
          <p:nvPr/>
        </p:nvSpPr>
        <p:spPr>
          <a:xfrm>
            <a:off x="5991497" y="903680"/>
            <a:ext cx="2108367" cy="288250"/>
          </a:xfrm>
          <a:prstGeom prst="wedgeRectCallout">
            <a:avLst>
              <a:gd name="adj1" fmla="val 46437"/>
              <a:gd name="adj2" fmla="val 109606"/>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この辺りに物体があるという情報</a:t>
            </a:r>
          </a:p>
        </p:txBody>
      </p:sp>
      <p:sp>
        <p:nvSpPr>
          <p:cNvPr id="2" name="吹き出し: 四角形 1">
            <a:extLst>
              <a:ext uri="{FF2B5EF4-FFF2-40B4-BE49-F238E27FC236}">
                <a16:creationId xmlns:a16="http://schemas.microsoft.com/office/drawing/2014/main" id="{AE2637B7-9AFE-CBB5-9CAC-E4DE7AC7044F}"/>
              </a:ext>
            </a:extLst>
          </p:cNvPr>
          <p:cNvSpPr/>
          <p:nvPr/>
        </p:nvSpPr>
        <p:spPr>
          <a:xfrm>
            <a:off x="5528030" y="1960219"/>
            <a:ext cx="1376466" cy="411460"/>
          </a:xfrm>
          <a:prstGeom prst="wedgeRectCallout">
            <a:avLst>
              <a:gd name="adj1" fmla="val 62457"/>
              <a:gd name="adj2" fmla="val 3686"/>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000" dirty="0">
                <a:solidFill>
                  <a:schemeClr val="tx1"/>
                </a:solidFill>
              </a:rPr>
              <a:t>ここにヒトの顔があるという情報</a:t>
            </a:r>
            <a:endParaRPr kumimoji="1" lang="ja-JP" altLang="en-US" sz="1000" dirty="0">
              <a:solidFill>
                <a:schemeClr val="tx1"/>
              </a:solidFill>
            </a:endParaRPr>
          </a:p>
        </p:txBody>
      </p:sp>
      <p:sp>
        <p:nvSpPr>
          <p:cNvPr id="6" name="吹き出し: 四角形 5">
            <a:extLst>
              <a:ext uri="{FF2B5EF4-FFF2-40B4-BE49-F238E27FC236}">
                <a16:creationId xmlns:a16="http://schemas.microsoft.com/office/drawing/2014/main" id="{20638D1E-62F0-8562-97E5-0D26827E2A62}"/>
              </a:ext>
            </a:extLst>
          </p:cNvPr>
          <p:cNvSpPr/>
          <p:nvPr/>
        </p:nvSpPr>
        <p:spPr>
          <a:xfrm>
            <a:off x="6047109" y="2958393"/>
            <a:ext cx="2272365" cy="263199"/>
          </a:xfrm>
          <a:prstGeom prst="wedgeRectCallout">
            <a:avLst>
              <a:gd name="adj1" fmla="val 51569"/>
              <a:gd name="adj2" fmla="val -143456"/>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solidFill>
                  <a:schemeClr val="tx1"/>
                </a:solidFill>
              </a:rPr>
              <a:t>顔のパーツ位置、特徴を表す情報</a:t>
            </a:r>
          </a:p>
        </p:txBody>
      </p:sp>
    </p:spTree>
    <p:extLst>
      <p:ext uri="{BB962C8B-B14F-4D97-AF65-F5344CB8AC3E}">
        <p14:creationId xmlns:p14="http://schemas.microsoft.com/office/powerpoint/2010/main" val="189235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4A76B47-67B5-B250-16DB-C6B1E7553C4E}"/>
              </a:ext>
            </a:extLst>
          </p:cNvPr>
          <p:cNvSpPr>
            <a:spLocks noGrp="1"/>
          </p:cNvSpPr>
          <p:nvPr>
            <p:ph type="body" sz="quarter" idx="18"/>
          </p:nvPr>
        </p:nvSpPr>
        <p:spPr/>
        <p:txBody>
          <a:bodyPr/>
          <a:lstStyle/>
          <a:p>
            <a:r>
              <a:rPr lang="en-US" altLang="ja-JP" sz="1600" b="0" dirty="0"/>
              <a:t>memo</a:t>
            </a:r>
            <a:endParaRPr kumimoji="1" lang="en-US" altLang="ja-JP" sz="1600" b="0" dirty="0"/>
          </a:p>
          <a:p>
            <a:pPr marL="285750" indent="-285750">
              <a:buFont typeface="Arial" panose="020B0604020202020204" pitchFamily="34" charset="0"/>
              <a:buChar char="•"/>
            </a:pPr>
            <a:r>
              <a:rPr kumimoji="1" lang="ja-JP" altLang="en-US" sz="1600" b="0" dirty="0"/>
              <a:t>注視物体ベースのため、身長差、画角は関係ない</a:t>
            </a:r>
            <a:endParaRPr kumimoji="1" lang="en-US" altLang="ja-JP" sz="1600" b="0" dirty="0"/>
          </a:p>
          <a:p>
            <a:pPr marL="285750" indent="-285750">
              <a:buFont typeface="Arial" panose="020B0604020202020204" pitchFamily="34" charset="0"/>
              <a:buChar char="•"/>
            </a:pPr>
            <a:r>
              <a:rPr kumimoji="1" lang="ja-JP" altLang="en-US" sz="1600" b="0" dirty="0"/>
              <a:t>マスク眼鏡帽子のフル装備でもそれなりの精度出そう。</a:t>
            </a:r>
            <a:r>
              <a:rPr kumimoji="1" lang="en-US" altLang="ja-JP" sz="1600" b="0" dirty="0"/>
              <a:t>SOTA</a:t>
            </a:r>
            <a:r>
              <a:rPr kumimoji="1" lang="ja-JP" altLang="en-US" sz="1600" b="0" dirty="0"/>
              <a:t>の</a:t>
            </a:r>
            <a:r>
              <a:rPr kumimoji="1" lang="en-US" altLang="ja-JP" sz="1600" b="0" dirty="0"/>
              <a:t>HeadPose</a:t>
            </a:r>
            <a:r>
              <a:rPr kumimoji="1" lang="ja-JP" altLang="en-US" sz="1600" b="0" dirty="0"/>
              <a:t>モデルよりも精度よさそう</a:t>
            </a:r>
            <a:endParaRPr kumimoji="1" lang="en-US" altLang="ja-JP" sz="1600" b="0" dirty="0"/>
          </a:p>
          <a:p>
            <a:pPr marL="285750" indent="-285750">
              <a:buFont typeface="Arial" panose="020B0604020202020204" pitchFamily="34" charset="0"/>
              <a:buChar char="•"/>
            </a:pPr>
            <a:r>
              <a:rPr lang="ja-JP" altLang="en-US" sz="1600" b="0" dirty="0"/>
              <a:t>距離が遠くても使えそう</a:t>
            </a:r>
            <a:endParaRPr lang="en-US" altLang="ja-JP" sz="1600" b="0" dirty="0"/>
          </a:p>
          <a:p>
            <a:endParaRPr lang="en-US" altLang="ja-JP" sz="1600" b="0" dirty="0"/>
          </a:p>
          <a:p>
            <a:r>
              <a:rPr lang="ja-JP" altLang="en-US" sz="1600" b="0" dirty="0"/>
              <a:t>感想</a:t>
            </a:r>
            <a:endParaRPr lang="en-US" altLang="ja-JP" sz="1600" b="0" dirty="0"/>
          </a:p>
          <a:p>
            <a:pPr marL="285750" indent="-285750">
              <a:buFont typeface="Arial" panose="020B0604020202020204" pitchFamily="34" charset="0"/>
              <a:buChar char="•"/>
            </a:pPr>
            <a:r>
              <a:rPr lang="ja-JP" altLang="en-US" sz="1600" b="0" dirty="0"/>
              <a:t>顔画像の切り出しが難しい（既存モデルだとマスクなど装飾があると顔として判定されない。今は手動設定）</a:t>
            </a:r>
            <a:endParaRPr lang="en-US" altLang="ja-JP" sz="1600" b="0" dirty="0"/>
          </a:p>
          <a:p>
            <a:pPr marL="285750" indent="-285750">
              <a:buFont typeface="Arial" panose="020B0604020202020204" pitchFamily="34" charset="0"/>
              <a:buChar char="•"/>
            </a:pPr>
            <a:r>
              <a:rPr lang="ja-JP" altLang="en-US" sz="1600" b="0" dirty="0"/>
              <a:t>顔の向きと視線が違うこともある。今の課題設定で教育として活用できるのか。。</a:t>
            </a:r>
            <a:endParaRPr lang="en-US" altLang="ja-JP" sz="1600" b="0" dirty="0"/>
          </a:p>
        </p:txBody>
      </p:sp>
      <p:sp>
        <p:nvSpPr>
          <p:cNvPr id="3" name="テキスト プレースホルダー 2">
            <a:extLst>
              <a:ext uri="{FF2B5EF4-FFF2-40B4-BE49-F238E27FC236}">
                <a16:creationId xmlns:a16="http://schemas.microsoft.com/office/drawing/2014/main" id="{4DBE5150-8148-6332-02C8-77E8613AA1B1}"/>
              </a:ext>
            </a:extLst>
          </p:cNvPr>
          <p:cNvSpPr>
            <a:spLocks noGrp="1"/>
          </p:cNvSpPr>
          <p:nvPr>
            <p:ph type="body" sz="quarter" idx="20"/>
          </p:nvPr>
        </p:nvSpPr>
        <p:spPr/>
        <p:txBody>
          <a:bodyPr/>
          <a:lstStyle/>
          <a:p>
            <a:r>
              <a:rPr kumimoji="1" lang="ja-JP" altLang="en-US" sz="2000" dirty="0"/>
              <a:t>やってみた</a:t>
            </a:r>
          </a:p>
        </p:txBody>
      </p:sp>
      <p:sp>
        <p:nvSpPr>
          <p:cNvPr id="4" name="日付プレースホルダー 3">
            <a:extLst>
              <a:ext uri="{FF2B5EF4-FFF2-40B4-BE49-F238E27FC236}">
                <a16:creationId xmlns:a16="http://schemas.microsoft.com/office/drawing/2014/main" id="{C4556936-AF5B-94ED-AF67-6D1469A0EC58}"/>
              </a:ext>
            </a:extLst>
          </p:cNvPr>
          <p:cNvSpPr>
            <a:spLocks noGrp="1"/>
          </p:cNvSpPr>
          <p:nvPr>
            <p:ph type="dt" sz="half" idx="19"/>
          </p:nvPr>
        </p:nvSpPr>
        <p:spPr/>
        <p:txBody>
          <a:bodyPr/>
          <a:lstStyle/>
          <a:p>
            <a:fld id="{FCAFAC13-DB77-42F2-BE26-45BA5532FD50}" type="datetime4">
              <a:rPr lang="en-US" altLang="ja-JP" smtClean="0"/>
              <a:pPr/>
              <a:t>December 12, 2024</a:t>
            </a:fld>
            <a:endParaRPr lang="en-US" dirty="0"/>
          </a:p>
        </p:txBody>
      </p:sp>
      <p:pic>
        <p:nvPicPr>
          <p:cNvPr id="6" name="図 5">
            <a:extLst>
              <a:ext uri="{FF2B5EF4-FFF2-40B4-BE49-F238E27FC236}">
                <a16:creationId xmlns:a16="http://schemas.microsoft.com/office/drawing/2014/main" id="{6961EB6D-817E-84C9-BF54-E8092136D337}"/>
              </a:ext>
            </a:extLst>
          </p:cNvPr>
          <p:cNvPicPr>
            <a:picLocks noChangeAspect="1"/>
          </p:cNvPicPr>
          <p:nvPr/>
        </p:nvPicPr>
        <p:blipFill>
          <a:blip r:embed="rId2"/>
          <a:srcRect t="2540" b="24952"/>
          <a:stretch/>
        </p:blipFill>
        <p:spPr>
          <a:xfrm>
            <a:off x="759206" y="3065880"/>
            <a:ext cx="2009566" cy="2603720"/>
          </a:xfrm>
          <a:prstGeom prst="rect">
            <a:avLst/>
          </a:prstGeom>
        </p:spPr>
      </p:pic>
      <p:pic>
        <p:nvPicPr>
          <p:cNvPr id="7" name="図 6">
            <a:extLst>
              <a:ext uri="{FF2B5EF4-FFF2-40B4-BE49-F238E27FC236}">
                <a16:creationId xmlns:a16="http://schemas.microsoft.com/office/drawing/2014/main" id="{F32DB7A0-CC34-F8B3-FE81-088C742B45A3}"/>
              </a:ext>
            </a:extLst>
          </p:cNvPr>
          <p:cNvPicPr>
            <a:picLocks noChangeAspect="1"/>
          </p:cNvPicPr>
          <p:nvPr/>
        </p:nvPicPr>
        <p:blipFill>
          <a:blip r:embed="rId3"/>
          <a:srcRect l="50604"/>
          <a:stretch/>
        </p:blipFill>
        <p:spPr>
          <a:xfrm>
            <a:off x="3378083" y="3065880"/>
            <a:ext cx="1270581" cy="2282139"/>
          </a:xfrm>
          <a:prstGeom prst="rect">
            <a:avLst/>
          </a:prstGeom>
        </p:spPr>
      </p:pic>
      <p:sp>
        <p:nvSpPr>
          <p:cNvPr id="8" name="テキスト ボックス 7">
            <a:extLst>
              <a:ext uri="{FF2B5EF4-FFF2-40B4-BE49-F238E27FC236}">
                <a16:creationId xmlns:a16="http://schemas.microsoft.com/office/drawing/2014/main" id="{FBAE801F-EDF5-146B-73B5-63C176B61D48}"/>
              </a:ext>
            </a:extLst>
          </p:cNvPr>
          <p:cNvSpPr txBox="1"/>
          <p:nvPr/>
        </p:nvSpPr>
        <p:spPr>
          <a:xfrm>
            <a:off x="3282638" y="5358181"/>
            <a:ext cx="1461470" cy="461665"/>
          </a:xfrm>
          <a:prstGeom prst="rect">
            <a:avLst/>
          </a:prstGeom>
          <a:noFill/>
        </p:spPr>
        <p:txBody>
          <a:bodyPr wrap="square">
            <a:spAutoFit/>
          </a:bodyPr>
          <a:lstStyle/>
          <a:p>
            <a:pPr algn="ctr"/>
            <a:r>
              <a:rPr lang="en-US" altLang="ja-JP" sz="1200" dirty="0"/>
              <a:t>HeadPose</a:t>
            </a:r>
            <a:r>
              <a:rPr lang="ja-JP" altLang="en-US" sz="1200" dirty="0"/>
              <a:t>モデル</a:t>
            </a:r>
            <a:endParaRPr lang="en-US" altLang="ja-JP" sz="1200" dirty="0"/>
          </a:p>
          <a:p>
            <a:pPr algn="ctr"/>
            <a:r>
              <a:rPr lang="ja-JP" altLang="en-US" sz="1200" dirty="0"/>
              <a:t>（</a:t>
            </a:r>
            <a:r>
              <a:rPr lang="en-US" altLang="ja-JP" sz="1200" dirty="0"/>
              <a:t>FSA-net</a:t>
            </a:r>
            <a:r>
              <a:rPr lang="ja-JP" altLang="en-US" sz="1200" dirty="0"/>
              <a:t>）</a:t>
            </a:r>
          </a:p>
        </p:txBody>
      </p:sp>
      <p:sp>
        <p:nvSpPr>
          <p:cNvPr id="10" name="テキスト ボックス 9">
            <a:extLst>
              <a:ext uri="{FF2B5EF4-FFF2-40B4-BE49-F238E27FC236}">
                <a16:creationId xmlns:a16="http://schemas.microsoft.com/office/drawing/2014/main" id="{03760F4F-EC5C-55AD-A745-028FA1E81D67}"/>
              </a:ext>
            </a:extLst>
          </p:cNvPr>
          <p:cNvSpPr txBox="1"/>
          <p:nvPr/>
        </p:nvSpPr>
        <p:spPr>
          <a:xfrm>
            <a:off x="549958" y="5681346"/>
            <a:ext cx="2428062" cy="276999"/>
          </a:xfrm>
          <a:prstGeom prst="rect">
            <a:avLst/>
          </a:prstGeom>
          <a:noFill/>
        </p:spPr>
        <p:txBody>
          <a:bodyPr wrap="square">
            <a:spAutoFit/>
          </a:bodyPr>
          <a:lstStyle/>
          <a:p>
            <a:pPr algn="ctr"/>
            <a:r>
              <a:rPr lang="en-US" altLang="ja-JP" sz="1200" dirty="0"/>
              <a:t>DetectAttentionTarget</a:t>
            </a:r>
            <a:r>
              <a:rPr lang="ja-JP" altLang="en-US" sz="1200" dirty="0"/>
              <a:t>モデル</a:t>
            </a:r>
          </a:p>
        </p:txBody>
      </p:sp>
      <p:pic>
        <p:nvPicPr>
          <p:cNvPr id="14" name="図 13">
            <a:extLst>
              <a:ext uri="{FF2B5EF4-FFF2-40B4-BE49-F238E27FC236}">
                <a16:creationId xmlns:a16="http://schemas.microsoft.com/office/drawing/2014/main" id="{E2F26F35-2DFE-F7FA-4CAD-68988FC3410F}"/>
              </a:ext>
            </a:extLst>
          </p:cNvPr>
          <p:cNvPicPr>
            <a:picLocks noChangeAspect="1"/>
          </p:cNvPicPr>
          <p:nvPr/>
        </p:nvPicPr>
        <p:blipFill>
          <a:blip r:embed="rId4">
            <a:extLst>
              <a:ext uri="{28A0092B-C50C-407E-A947-70E740481C1C}">
                <a14:useLocalDpi xmlns:a14="http://schemas.microsoft.com/office/drawing/2010/main" val="0"/>
              </a:ext>
            </a:extLst>
          </a:blip>
          <a:srcRect l="16054" t="11954" r="13174" b="10534"/>
          <a:stretch/>
        </p:blipFill>
        <p:spPr>
          <a:xfrm>
            <a:off x="7013920" y="3025735"/>
            <a:ext cx="3502944" cy="2877451"/>
          </a:xfrm>
          <a:prstGeom prst="rect">
            <a:avLst/>
          </a:prstGeom>
        </p:spPr>
      </p:pic>
      <p:sp>
        <p:nvSpPr>
          <p:cNvPr id="16" name="吹き出し: 四角形 15">
            <a:extLst>
              <a:ext uri="{FF2B5EF4-FFF2-40B4-BE49-F238E27FC236}">
                <a16:creationId xmlns:a16="http://schemas.microsoft.com/office/drawing/2014/main" id="{BB59F8B9-5090-0000-5DE3-1730EF3E423A}"/>
              </a:ext>
            </a:extLst>
          </p:cNvPr>
          <p:cNvSpPr/>
          <p:nvPr/>
        </p:nvSpPr>
        <p:spPr>
          <a:xfrm>
            <a:off x="3900515" y="3088723"/>
            <a:ext cx="1943646" cy="411672"/>
          </a:xfrm>
          <a:prstGeom prst="wedgeRectCallout">
            <a:avLst>
              <a:gd name="adj1" fmla="val -40155"/>
              <a:gd name="adj2" fmla="val 83385"/>
            </a:avLst>
          </a:prstGeom>
          <a:solidFill>
            <a:schemeClr val="bg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1"/>
                </a:solidFill>
              </a:rPr>
              <a:t>後ろの方を見ている判定</a:t>
            </a:r>
          </a:p>
        </p:txBody>
      </p:sp>
      <p:sp>
        <p:nvSpPr>
          <p:cNvPr id="18" name="テキスト ボックス 17">
            <a:extLst>
              <a:ext uri="{FF2B5EF4-FFF2-40B4-BE49-F238E27FC236}">
                <a16:creationId xmlns:a16="http://schemas.microsoft.com/office/drawing/2014/main" id="{E896B16C-FE48-34BD-2A7B-9C895220DBD2}"/>
              </a:ext>
            </a:extLst>
          </p:cNvPr>
          <p:cNvSpPr txBox="1"/>
          <p:nvPr/>
        </p:nvSpPr>
        <p:spPr>
          <a:xfrm>
            <a:off x="1128048" y="6117744"/>
            <a:ext cx="3699943" cy="276999"/>
          </a:xfrm>
          <a:prstGeom prst="rect">
            <a:avLst/>
          </a:prstGeom>
          <a:noFill/>
        </p:spPr>
        <p:txBody>
          <a:bodyPr wrap="square">
            <a:spAutoFit/>
          </a:bodyPr>
          <a:lstStyle/>
          <a:p>
            <a:pPr algn="ctr"/>
            <a:r>
              <a:rPr lang="ja-JP" altLang="en-US" sz="1200" dirty="0"/>
              <a:t>背景情報も使うことで顔向きの精度も上がる？</a:t>
            </a:r>
          </a:p>
        </p:txBody>
      </p:sp>
      <p:sp>
        <p:nvSpPr>
          <p:cNvPr id="19" name="テキスト ボックス 18">
            <a:extLst>
              <a:ext uri="{FF2B5EF4-FFF2-40B4-BE49-F238E27FC236}">
                <a16:creationId xmlns:a16="http://schemas.microsoft.com/office/drawing/2014/main" id="{18276EEA-25A6-D97B-2F70-C0356EBD503C}"/>
              </a:ext>
            </a:extLst>
          </p:cNvPr>
          <p:cNvSpPr txBox="1"/>
          <p:nvPr/>
        </p:nvSpPr>
        <p:spPr>
          <a:xfrm>
            <a:off x="6478858" y="5992473"/>
            <a:ext cx="4585094" cy="461665"/>
          </a:xfrm>
          <a:prstGeom prst="rect">
            <a:avLst/>
          </a:prstGeom>
          <a:noFill/>
        </p:spPr>
        <p:txBody>
          <a:bodyPr wrap="square">
            <a:spAutoFit/>
          </a:bodyPr>
          <a:lstStyle/>
          <a:p>
            <a:pPr algn="ctr"/>
            <a:r>
              <a:rPr lang="ja-JP" altLang="en-US" sz="1200" dirty="0"/>
              <a:t>顔画像さえ指定すれば、ヒトとカメラの距離が遠くても、</a:t>
            </a:r>
            <a:endParaRPr lang="en-US" altLang="ja-JP" sz="1200" dirty="0"/>
          </a:p>
          <a:p>
            <a:pPr algn="ctr"/>
            <a:r>
              <a:rPr lang="ja-JP" altLang="en-US" sz="1200" dirty="0"/>
              <a:t>それっぽい結果を返してくれるそう</a:t>
            </a:r>
          </a:p>
        </p:txBody>
      </p:sp>
    </p:spTree>
    <p:extLst>
      <p:ext uri="{BB962C8B-B14F-4D97-AF65-F5344CB8AC3E}">
        <p14:creationId xmlns:p14="http://schemas.microsoft.com/office/powerpoint/2010/main" val="1303057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8B009D-302A-4AC0-36EA-002FB2BC4C1E}"/>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id="{7198C5F0-36DA-E9BF-0539-B6C8E6BE0E00}"/>
              </a:ext>
            </a:extLst>
          </p:cNvPr>
          <p:cNvSpPr>
            <a:spLocks noGrp="1"/>
          </p:cNvSpPr>
          <p:nvPr>
            <p:ph type="body" sz="quarter" idx="20"/>
          </p:nvPr>
        </p:nvSpPr>
        <p:spPr/>
        <p:txBody>
          <a:bodyPr/>
          <a:lstStyle/>
          <a:p>
            <a:r>
              <a:rPr kumimoji="1" lang="ja-JP" altLang="en-US" sz="2000" dirty="0"/>
              <a:t>色々やってみた</a:t>
            </a:r>
          </a:p>
        </p:txBody>
      </p:sp>
      <p:sp>
        <p:nvSpPr>
          <p:cNvPr id="4" name="日付プレースホルダー 3">
            <a:extLst>
              <a:ext uri="{FF2B5EF4-FFF2-40B4-BE49-F238E27FC236}">
                <a16:creationId xmlns:a16="http://schemas.microsoft.com/office/drawing/2014/main" id="{2B1841FE-5C42-42D1-51BE-728F86920162}"/>
              </a:ext>
            </a:extLst>
          </p:cNvPr>
          <p:cNvSpPr>
            <a:spLocks noGrp="1"/>
          </p:cNvSpPr>
          <p:nvPr>
            <p:ph type="dt" sz="half" idx="19"/>
          </p:nvPr>
        </p:nvSpPr>
        <p:spPr/>
        <p:txBody>
          <a:bodyPr/>
          <a:lstStyle/>
          <a:p>
            <a:fld id="{FCAFAC13-DB77-42F2-BE26-45BA5532FD50}" type="datetime4">
              <a:rPr lang="en-US" altLang="ja-JP" smtClean="0"/>
              <a:pPr/>
              <a:t>December 12, 2024</a:t>
            </a:fld>
            <a:endParaRPr lang="en-US" dirty="0"/>
          </a:p>
        </p:txBody>
      </p:sp>
      <p:pic>
        <p:nvPicPr>
          <p:cNvPr id="6" name="図 5">
            <a:extLst>
              <a:ext uri="{FF2B5EF4-FFF2-40B4-BE49-F238E27FC236}">
                <a16:creationId xmlns:a16="http://schemas.microsoft.com/office/drawing/2014/main" id="{24B44162-2F8E-7436-F5EA-5523C5C4C902}"/>
              </a:ext>
            </a:extLst>
          </p:cNvPr>
          <p:cNvPicPr>
            <a:picLocks noChangeAspect="1"/>
          </p:cNvPicPr>
          <p:nvPr/>
        </p:nvPicPr>
        <p:blipFill>
          <a:blip r:embed="rId2">
            <a:extLst>
              <a:ext uri="{28A0092B-C50C-407E-A947-70E740481C1C}">
                <a14:useLocalDpi xmlns:a14="http://schemas.microsoft.com/office/drawing/2010/main" val="0"/>
              </a:ext>
            </a:extLst>
          </a:blip>
          <a:srcRect l="12297" t="24314" r="10037" b="23247"/>
          <a:stretch/>
        </p:blipFill>
        <p:spPr>
          <a:xfrm>
            <a:off x="443077" y="767396"/>
            <a:ext cx="4545237" cy="2301612"/>
          </a:xfrm>
          <a:prstGeom prst="rect">
            <a:avLst/>
          </a:prstGeom>
        </p:spPr>
      </p:pic>
      <p:pic>
        <p:nvPicPr>
          <p:cNvPr id="8" name="図 7">
            <a:extLst>
              <a:ext uri="{FF2B5EF4-FFF2-40B4-BE49-F238E27FC236}">
                <a16:creationId xmlns:a16="http://schemas.microsoft.com/office/drawing/2014/main" id="{3849AB8F-6107-3687-0963-E429175DF1DC}"/>
              </a:ext>
            </a:extLst>
          </p:cNvPr>
          <p:cNvPicPr>
            <a:picLocks noChangeAspect="1"/>
          </p:cNvPicPr>
          <p:nvPr/>
        </p:nvPicPr>
        <p:blipFill>
          <a:blip r:embed="rId3">
            <a:extLst>
              <a:ext uri="{28A0092B-C50C-407E-A947-70E740481C1C}">
                <a14:useLocalDpi xmlns:a14="http://schemas.microsoft.com/office/drawing/2010/main" val="0"/>
              </a:ext>
            </a:extLst>
          </a:blip>
          <a:srcRect l="12296" t="25025" r="10036" b="23857"/>
          <a:stretch/>
        </p:blipFill>
        <p:spPr>
          <a:xfrm>
            <a:off x="443077" y="3211451"/>
            <a:ext cx="4545237" cy="2243625"/>
          </a:xfrm>
          <a:prstGeom prst="rect">
            <a:avLst/>
          </a:prstGeom>
        </p:spPr>
      </p:pic>
      <p:pic>
        <p:nvPicPr>
          <p:cNvPr id="10" name="図 9">
            <a:extLst>
              <a:ext uri="{FF2B5EF4-FFF2-40B4-BE49-F238E27FC236}">
                <a16:creationId xmlns:a16="http://schemas.microsoft.com/office/drawing/2014/main" id="{4DF424DC-D878-1BFC-691B-D10054D8A06C}"/>
              </a:ext>
            </a:extLst>
          </p:cNvPr>
          <p:cNvPicPr>
            <a:picLocks noChangeAspect="1"/>
          </p:cNvPicPr>
          <p:nvPr/>
        </p:nvPicPr>
        <p:blipFill>
          <a:blip r:embed="rId4">
            <a:extLst>
              <a:ext uri="{28A0092B-C50C-407E-A947-70E740481C1C}">
                <a14:useLocalDpi xmlns:a14="http://schemas.microsoft.com/office/drawing/2010/main" val="0"/>
              </a:ext>
            </a:extLst>
          </a:blip>
          <a:srcRect l="12296" t="24416" r="10036" b="23145"/>
          <a:stretch/>
        </p:blipFill>
        <p:spPr>
          <a:xfrm>
            <a:off x="5107258" y="767396"/>
            <a:ext cx="4545238" cy="2301612"/>
          </a:xfrm>
          <a:prstGeom prst="rect">
            <a:avLst/>
          </a:prstGeom>
        </p:spPr>
      </p:pic>
      <p:pic>
        <p:nvPicPr>
          <p:cNvPr id="12" name="図 11">
            <a:extLst>
              <a:ext uri="{FF2B5EF4-FFF2-40B4-BE49-F238E27FC236}">
                <a16:creationId xmlns:a16="http://schemas.microsoft.com/office/drawing/2014/main" id="{F8C9C93C-8361-43ED-CD61-0C5E78CE4861}"/>
              </a:ext>
            </a:extLst>
          </p:cNvPr>
          <p:cNvPicPr>
            <a:picLocks noChangeAspect="1"/>
          </p:cNvPicPr>
          <p:nvPr/>
        </p:nvPicPr>
        <p:blipFill>
          <a:blip r:embed="rId5">
            <a:extLst>
              <a:ext uri="{28A0092B-C50C-407E-A947-70E740481C1C}">
                <a14:useLocalDpi xmlns:a14="http://schemas.microsoft.com/office/drawing/2010/main" val="0"/>
              </a:ext>
            </a:extLst>
          </a:blip>
          <a:srcRect l="13288" t="11306" r="10645" b="10747"/>
          <a:stretch/>
        </p:blipFill>
        <p:spPr>
          <a:xfrm>
            <a:off x="5107258" y="3211451"/>
            <a:ext cx="3168912" cy="2435426"/>
          </a:xfrm>
          <a:prstGeom prst="rect">
            <a:avLst/>
          </a:prstGeom>
        </p:spPr>
      </p:pic>
    </p:spTree>
    <p:extLst>
      <p:ext uri="{BB962C8B-B14F-4D97-AF65-F5344CB8AC3E}">
        <p14:creationId xmlns:p14="http://schemas.microsoft.com/office/powerpoint/2010/main" val="903944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0B9EACB1-90B0-0B42-76FF-920C02110F3D}"/>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id="{F00C00CB-3883-83DD-CF8C-D1F917CE9BEF}"/>
              </a:ext>
            </a:extLst>
          </p:cNvPr>
          <p:cNvSpPr>
            <a:spLocks noGrp="1"/>
          </p:cNvSpPr>
          <p:nvPr>
            <p:ph type="body" sz="quarter" idx="20"/>
          </p:nvPr>
        </p:nvSpPr>
        <p:spPr/>
        <p:txBody>
          <a:bodyPr/>
          <a:lstStyle/>
          <a:p>
            <a:r>
              <a:rPr kumimoji="1" lang="ja-JP" altLang="en-US" dirty="0"/>
              <a:t>顔向き推定（</a:t>
            </a:r>
            <a:r>
              <a:rPr kumimoji="1" lang="en-US" altLang="ja-JP" dirty="0"/>
              <a:t>HeadPose</a:t>
            </a:r>
            <a:r>
              <a:rPr kumimoji="1" lang="ja-JP" altLang="en-US" dirty="0"/>
              <a:t>）モデルなどの検証　</a:t>
            </a:r>
            <a:r>
              <a:rPr kumimoji="1" lang="en-US" altLang="ja-JP" dirty="0"/>
              <a:t>with </a:t>
            </a:r>
            <a:r>
              <a:rPr kumimoji="1" lang="ja-JP" altLang="en-US" dirty="0"/>
              <a:t>岸川さん</a:t>
            </a:r>
          </a:p>
        </p:txBody>
      </p:sp>
      <p:sp>
        <p:nvSpPr>
          <p:cNvPr id="4" name="日付プレースホルダー 3">
            <a:extLst>
              <a:ext uri="{FF2B5EF4-FFF2-40B4-BE49-F238E27FC236}">
                <a16:creationId xmlns:a16="http://schemas.microsoft.com/office/drawing/2014/main" id="{F6238FC3-842A-CBD2-4477-5AAD98D841C3}"/>
              </a:ext>
            </a:extLst>
          </p:cNvPr>
          <p:cNvSpPr>
            <a:spLocks noGrp="1"/>
          </p:cNvSpPr>
          <p:nvPr>
            <p:ph type="dt" sz="half" idx="19"/>
          </p:nvPr>
        </p:nvSpPr>
        <p:spPr/>
        <p:txBody>
          <a:bodyPr/>
          <a:lstStyle/>
          <a:p>
            <a:fld id="{FCAFAC13-DB77-42F2-BE26-45BA5532FD50}" type="datetime4">
              <a:rPr lang="en-US" altLang="ja-JP" smtClean="0"/>
              <a:pPr/>
              <a:t>December 12, 2024</a:t>
            </a:fld>
            <a:endParaRPr lang="en-US" dirty="0"/>
          </a:p>
        </p:txBody>
      </p:sp>
      <p:graphicFrame>
        <p:nvGraphicFramePr>
          <p:cNvPr id="5" name="表 4">
            <a:extLst>
              <a:ext uri="{FF2B5EF4-FFF2-40B4-BE49-F238E27FC236}">
                <a16:creationId xmlns:a16="http://schemas.microsoft.com/office/drawing/2014/main" id="{29E609DF-50D8-3FA8-1238-6DF5ABD1E574}"/>
              </a:ext>
            </a:extLst>
          </p:cNvPr>
          <p:cNvGraphicFramePr>
            <a:graphicFrameLocks noGrp="1"/>
          </p:cNvGraphicFramePr>
          <p:nvPr>
            <p:extLst>
              <p:ext uri="{D42A27DB-BD31-4B8C-83A1-F6EECF244321}">
                <p14:modId xmlns:p14="http://schemas.microsoft.com/office/powerpoint/2010/main" val="3293957743"/>
              </p:ext>
            </p:extLst>
          </p:nvPr>
        </p:nvGraphicFramePr>
        <p:xfrm>
          <a:off x="443077" y="767395"/>
          <a:ext cx="11341555" cy="5637598"/>
        </p:xfrm>
        <a:graphic>
          <a:graphicData uri="http://schemas.openxmlformats.org/drawingml/2006/table">
            <a:tbl>
              <a:tblPr firstRow="1" bandRow="1">
                <a:tableStyleId>{5C22544A-7EE6-4342-B048-85BDC9FD1C3A}</a:tableStyleId>
              </a:tblPr>
              <a:tblGrid>
                <a:gridCol w="3844443">
                  <a:extLst>
                    <a:ext uri="{9D8B030D-6E8A-4147-A177-3AD203B41FA5}">
                      <a16:colId xmlns:a16="http://schemas.microsoft.com/office/drawing/2014/main" val="1872084469"/>
                    </a:ext>
                  </a:extLst>
                </a:gridCol>
                <a:gridCol w="1371600">
                  <a:extLst>
                    <a:ext uri="{9D8B030D-6E8A-4147-A177-3AD203B41FA5}">
                      <a16:colId xmlns:a16="http://schemas.microsoft.com/office/drawing/2014/main" val="1988666600"/>
                    </a:ext>
                  </a:extLst>
                </a:gridCol>
                <a:gridCol w="6125512">
                  <a:extLst>
                    <a:ext uri="{9D8B030D-6E8A-4147-A177-3AD203B41FA5}">
                      <a16:colId xmlns:a16="http://schemas.microsoft.com/office/drawing/2014/main" val="3237420711"/>
                    </a:ext>
                  </a:extLst>
                </a:gridCol>
              </a:tblGrid>
              <a:tr h="536914">
                <a:tc>
                  <a:txBody>
                    <a:bodyPr/>
                    <a:lstStyle/>
                    <a:p>
                      <a:r>
                        <a:rPr kumimoji="1" lang="ja-JP" altLang="en-US" dirty="0"/>
                        <a:t>アプローチ</a:t>
                      </a:r>
                    </a:p>
                  </a:txBody>
                  <a:tcPr/>
                </a:tc>
                <a:tc>
                  <a:txBody>
                    <a:bodyPr/>
                    <a:lstStyle/>
                    <a:p>
                      <a:r>
                        <a:rPr kumimoji="1" lang="ja-JP" altLang="en-US" dirty="0"/>
                        <a:t>担当</a:t>
                      </a:r>
                    </a:p>
                  </a:txBody>
                  <a:tcPr/>
                </a:tc>
                <a:tc>
                  <a:txBody>
                    <a:bodyPr/>
                    <a:lstStyle/>
                    <a:p>
                      <a:r>
                        <a:rPr kumimoji="1" lang="ja-JP" altLang="en-US" dirty="0"/>
                        <a:t>結果</a:t>
                      </a:r>
                    </a:p>
                  </a:txBody>
                  <a:tcPr/>
                </a:tc>
                <a:extLst>
                  <a:ext uri="{0D108BD9-81ED-4DB2-BD59-A6C34878D82A}">
                    <a16:rowId xmlns:a16="http://schemas.microsoft.com/office/drawing/2014/main" val="2304684716"/>
                  </a:ext>
                </a:extLst>
              </a:tr>
              <a:tr h="2550342">
                <a:tc>
                  <a:txBody>
                    <a:bodyPr/>
                    <a:lstStyle/>
                    <a:p>
                      <a:r>
                        <a:rPr kumimoji="1" lang="ja-JP" altLang="en-US" b="1" dirty="0"/>
                        <a:t>顔キーポイントを使う方法</a:t>
                      </a:r>
                      <a:endParaRPr kumimoji="1" lang="en-US" altLang="ja-JP" b="1" dirty="0"/>
                    </a:p>
                    <a:p>
                      <a:endParaRPr kumimoji="1" lang="en-US" altLang="ja-JP" dirty="0"/>
                    </a:p>
                    <a:p>
                      <a:r>
                        <a:rPr kumimoji="1" lang="en-US" altLang="ja-JP" dirty="0"/>
                        <a:t>IN</a:t>
                      </a:r>
                      <a:r>
                        <a:rPr kumimoji="1" lang="ja-JP" altLang="en-US" dirty="0"/>
                        <a:t>：顔のキーポイント</a:t>
                      </a:r>
                      <a:endParaRPr kumimoji="1" lang="en-US" altLang="ja-JP" dirty="0"/>
                    </a:p>
                    <a:p>
                      <a:r>
                        <a:rPr kumimoji="1" lang="en-US" altLang="ja-JP" dirty="0"/>
                        <a:t>OUT</a:t>
                      </a:r>
                      <a:r>
                        <a:rPr kumimoji="1" lang="ja-JP" altLang="en-US" dirty="0"/>
                        <a:t>：顔向き</a:t>
                      </a:r>
                      <a:endParaRPr kumimoji="1" lang="en-US" altLang="ja-JP" dirty="0"/>
                    </a:p>
                    <a:p>
                      <a:endParaRPr kumimoji="1" lang="en-US" altLang="ja-JP" dirty="0"/>
                    </a:p>
                    <a:p>
                      <a:endParaRPr kumimoji="1" lang="ja-JP" altLang="en-US" dirty="0"/>
                    </a:p>
                  </a:txBody>
                  <a:tcPr/>
                </a:tc>
                <a:tc>
                  <a:txBody>
                    <a:bodyPr/>
                    <a:lstStyle/>
                    <a:p>
                      <a:r>
                        <a:rPr kumimoji="1" lang="ja-JP" altLang="en-US" dirty="0"/>
                        <a:t>岸川さん</a:t>
                      </a:r>
                    </a:p>
                  </a:txBody>
                  <a:tcPr/>
                </a:tc>
                <a:tc>
                  <a:txBody>
                    <a:bodyPr/>
                    <a:lstStyle/>
                    <a:p>
                      <a:r>
                        <a:rPr kumimoji="1" lang="ja-JP" altLang="en-US" dirty="0"/>
                        <a:t>・マスク外せばそれなりの精度出る</a:t>
                      </a:r>
                    </a:p>
                  </a:txBody>
                  <a:tcPr/>
                </a:tc>
                <a:extLst>
                  <a:ext uri="{0D108BD9-81ED-4DB2-BD59-A6C34878D82A}">
                    <a16:rowId xmlns:a16="http://schemas.microsoft.com/office/drawing/2014/main" val="3681302278"/>
                  </a:ext>
                </a:extLst>
              </a:tr>
              <a:tr h="2550342">
                <a:tc>
                  <a:txBody>
                    <a:bodyPr/>
                    <a:lstStyle/>
                    <a:p>
                      <a:r>
                        <a:rPr kumimoji="1" lang="ja-JP" altLang="en-US" b="1" dirty="0"/>
                        <a:t>顔キーポイントを使わない方法</a:t>
                      </a:r>
                      <a:endParaRPr kumimoji="1" lang="en-US" altLang="ja-JP" b="1" dirty="0"/>
                    </a:p>
                    <a:p>
                      <a:endParaRPr kumimoji="1" lang="en-US" altLang="ja-JP" dirty="0"/>
                    </a:p>
                    <a:p>
                      <a:r>
                        <a:rPr kumimoji="1" lang="en-US" altLang="ja-JP" dirty="0"/>
                        <a:t>IN</a:t>
                      </a:r>
                      <a:r>
                        <a:rPr kumimoji="1" lang="ja-JP" altLang="en-US" dirty="0"/>
                        <a:t>：顔画像</a:t>
                      </a:r>
                      <a:endParaRPr kumimoji="1" lang="en-US" altLang="ja-JP" dirty="0"/>
                    </a:p>
                    <a:p>
                      <a:r>
                        <a:rPr kumimoji="1" lang="en-US" altLang="ja-JP" dirty="0"/>
                        <a:t>OUT</a:t>
                      </a:r>
                      <a:r>
                        <a:rPr kumimoji="1" lang="ja-JP" altLang="en-US" dirty="0"/>
                        <a:t>：顔向き</a:t>
                      </a:r>
                      <a:endParaRPr kumimoji="1" lang="en-US" altLang="ja-JP" dirty="0"/>
                    </a:p>
                    <a:p>
                      <a:endParaRPr kumimoji="1" lang="en-US" altLang="ja-JP" dirty="0"/>
                    </a:p>
                    <a:p>
                      <a:endParaRPr kumimoji="1" lang="ja-JP" altLang="en-US" dirty="0"/>
                    </a:p>
                  </a:txBody>
                  <a:tcPr/>
                </a:tc>
                <a:tc>
                  <a:txBody>
                    <a:bodyPr/>
                    <a:lstStyle/>
                    <a:p>
                      <a:r>
                        <a:rPr kumimoji="1" lang="ja-JP" altLang="en-US" dirty="0"/>
                        <a:t>笹岡</a:t>
                      </a:r>
                    </a:p>
                  </a:txBody>
                  <a:tcPr/>
                </a:tc>
                <a:tc>
                  <a:txBody>
                    <a:bodyPr/>
                    <a:lstStyle/>
                    <a:p>
                      <a:r>
                        <a:rPr kumimoji="1" lang="ja-JP" altLang="en-US" dirty="0"/>
                        <a:t>・帽子などで顔が少しでも隠れると、推定結果が荒れる</a:t>
                      </a:r>
                      <a:endParaRPr kumimoji="1" lang="en-US" altLang="ja-JP" dirty="0"/>
                    </a:p>
                    <a:p>
                      <a:r>
                        <a:rPr kumimoji="1" lang="ja-JP" altLang="en-US" dirty="0"/>
                        <a:t>・</a:t>
                      </a:r>
                      <a:r>
                        <a:rPr kumimoji="1" lang="en-US" altLang="ja-JP" dirty="0"/>
                        <a:t>SOTA</a:t>
                      </a:r>
                      <a:r>
                        <a:rPr kumimoji="1" lang="ja-JP" altLang="en-US" dirty="0"/>
                        <a:t>レベルの</a:t>
                      </a:r>
                      <a:r>
                        <a:rPr kumimoji="1" lang="en-US" altLang="ja-JP" dirty="0"/>
                        <a:t>HeadPose</a:t>
                      </a:r>
                      <a:r>
                        <a:rPr kumimoji="1" lang="ja-JP" altLang="en-US" dirty="0"/>
                        <a:t>モデルでも使い物にならない</a:t>
                      </a:r>
                      <a:endParaRPr kumimoji="1" lang="en-US" altLang="ja-JP" dirty="0"/>
                    </a:p>
                  </a:txBody>
                  <a:tcPr/>
                </a:tc>
                <a:extLst>
                  <a:ext uri="{0D108BD9-81ED-4DB2-BD59-A6C34878D82A}">
                    <a16:rowId xmlns:a16="http://schemas.microsoft.com/office/drawing/2014/main" val="3875048449"/>
                  </a:ext>
                </a:extLst>
              </a:tr>
            </a:tbl>
          </a:graphicData>
        </a:graphic>
      </p:graphicFrame>
    </p:spTree>
    <p:extLst>
      <p:ext uri="{BB962C8B-B14F-4D97-AF65-F5344CB8AC3E}">
        <p14:creationId xmlns:p14="http://schemas.microsoft.com/office/powerpoint/2010/main" val="329894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20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16639D52-F176-42C0-769C-5780A98A60DD}"/>
              </a:ext>
            </a:extLst>
          </p:cNvPr>
          <p:cNvSpPr>
            <a:spLocks noGrp="1"/>
          </p:cNvSpPr>
          <p:nvPr>
            <p:ph type="body" sz="quarter" idx="18"/>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E8612F52-BC02-B3FB-A874-09C7D1CBDEFB}"/>
              </a:ext>
            </a:extLst>
          </p:cNvPr>
          <p:cNvSpPr>
            <a:spLocks noGrp="1"/>
          </p:cNvSpPr>
          <p:nvPr>
            <p:ph type="body" sz="quarter" idx="20"/>
          </p:nvPr>
        </p:nvSpPr>
        <p:spPr/>
        <p:txBody>
          <a:bodyPr/>
          <a:lstStyle/>
          <a:p>
            <a:r>
              <a:rPr kumimoji="1" lang="en-US" altLang="ja-JP" sz="2000" dirty="0"/>
              <a:t>【</a:t>
            </a:r>
            <a:r>
              <a:rPr kumimoji="1" lang="ja-JP" altLang="en-US" sz="1800" dirty="0"/>
              <a:t>論文１</a:t>
            </a:r>
            <a:r>
              <a:rPr kumimoji="1" lang="en-US" altLang="ja-JP" sz="1800" dirty="0"/>
              <a:t>】SIGGRAPH ASIA 2024</a:t>
            </a:r>
            <a:r>
              <a:rPr lang="ja-JP" altLang="en-US" sz="1800" dirty="0"/>
              <a:t> </a:t>
            </a:r>
            <a:r>
              <a:rPr kumimoji="1" lang="en-US" altLang="ja-JP" sz="1800" dirty="0"/>
              <a:t>- MotionFix</a:t>
            </a:r>
            <a:r>
              <a:rPr kumimoji="1" lang="ja-JP" altLang="en-US" sz="1800" dirty="0"/>
              <a:t>：</a:t>
            </a:r>
            <a:r>
              <a:rPr kumimoji="1" lang="en-US" altLang="ja-JP" sz="1800" dirty="0"/>
              <a:t>Text-Driven 3D Human Motion Editing</a:t>
            </a:r>
            <a:endParaRPr kumimoji="1" lang="ja-JP" altLang="en-US" sz="1800" dirty="0"/>
          </a:p>
        </p:txBody>
      </p:sp>
      <p:sp>
        <p:nvSpPr>
          <p:cNvPr id="4" name="日付プレースホルダー 3">
            <a:extLst>
              <a:ext uri="{FF2B5EF4-FFF2-40B4-BE49-F238E27FC236}">
                <a16:creationId xmlns:a16="http://schemas.microsoft.com/office/drawing/2014/main" id="{D831229D-273F-E4EC-0094-AD18EBA24A48}"/>
              </a:ext>
            </a:extLst>
          </p:cNvPr>
          <p:cNvSpPr>
            <a:spLocks noGrp="1"/>
          </p:cNvSpPr>
          <p:nvPr>
            <p:ph type="dt" sz="half" idx="19"/>
          </p:nvPr>
        </p:nvSpPr>
        <p:spPr/>
        <p:txBody>
          <a:bodyPr/>
          <a:lstStyle/>
          <a:p>
            <a:fld id="{FCAFAC13-DB77-42F2-BE26-45BA5532FD50}" type="datetime4">
              <a:rPr lang="en-US" altLang="ja-JP" smtClean="0"/>
              <a:pPr/>
              <a:t>December 12, 2024</a:t>
            </a:fld>
            <a:endParaRPr lang="en-US" dirty="0"/>
          </a:p>
        </p:txBody>
      </p:sp>
      <p:sp>
        <p:nvSpPr>
          <p:cNvPr id="7" name="フローチャート: 代替処理 6">
            <a:extLst>
              <a:ext uri="{FF2B5EF4-FFF2-40B4-BE49-F238E27FC236}">
                <a16:creationId xmlns:a16="http://schemas.microsoft.com/office/drawing/2014/main" id="{EEC4D308-E88B-E12A-D49A-C2ACCDC037E2}"/>
              </a:ext>
            </a:extLst>
          </p:cNvPr>
          <p:cNvSpPr/>
          <p:nvPr/>
        </p:nvSpPr>
        <p:spPr>
          <a:xfrm>
            <a:off x="443077" y="3197240"/>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概要</a:t>
            </a:r>
          </a:p>
        </p:txBody>
      </p:sp>
      <p:sp>
        <p:nvSpPr>
          <p:cNvPr id="8" name="フローチャート: 代替処理 7">
            <a:extLst>
              <a:ext uri="{FF2B5EF4-FFF2-40B4-BE49-F238E27FC236}">
                <a16:creationId xmlns:a16="http://schemas.microsoft.com/office/drawing/2014/main" id="{48DF66ED-501E-38AD-701C-C7F71A0FB40D}"/>
              </a:ext>
            </a:extLst>
          </p:cNvPr>
          <p:cNvSpPr/>
          <p:nvPr/>
        </p:nvSpPr>
        <p:spPr>
          <a:xfrm>
            <a:off x="6277912" y="3197240"/>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イノベーション</a:t>
            </a:r>
            <a:r>
              <a:rPr lang="en-US" altLang="ja-JP" sz="1600" dirty="0">
                <a:solidFill>
                  <a:schemeClr val="tx1"/>
                </a:solidFill>
              </a:rPr>
              <a:t>G</a:t>
            </a:r>
            <a:r>
              <a:rPr lang="ja-JP" altLang="en-US" sz="1600" dirty="0">
                <a:solidFill>
                  <a:schemeClr val="tx1"/>
                </a:solidFill>
              </a:rPr>
              <a:t>での活用案</a:t>
            </a:r>
            <a:endParaRPr kumimoji="1" lang="ja-JP" altLang="en-US" sz="1600" dirty="0">
              <a:solidFill>
                <a:schemeClr val="tx1"/>
              </a:solidFill>
            </a:endParaRPr>
          </a:p>
        </p:txBody>
      </p:sp>
      <p:sp>
        <p:nvSpPr>
          <p:cNvPr id="9" name="テキスト ボックス 8">
            <a:extLst>
              <a:ext uri="{FF2B5EF4-FFF2-40B4-BE49-F238E27FC236}">
                <a16:creationId xmlns:a16="http://schemas.microsoft.com/office/drawing/2014/main" id="{BAC4B0CE-724D-43C8-E99B-0B18BD93FC59}"/>
              </a:ext>
            </a:extLst>
          </p:cNvPr>
          <p:cNvSpPr txBox="1"/>
          <p:nvPr/>
        </p:nvSpPr>
        <p:spPr>
          <a:xfrm>
            <a:off x="489915" y="3728923"/>
            <a:ext cx="5459882" cy="338554"/>
          </a:xfrm>
          <a:prstGeom prst="rect">
            <a:avLst/>
          </a:prstGeom>
          <a:noFill/>
        </p:spPr>
        <p:txBody>
          <a:bodyPr wrap="square" rtlCol="0">
            <a:spAutoFit/>
          </a:bodyPr>
          <a:lstStyle/>
          <a:p>
            <a:r>
              <a:rPr lang="ja-JP" altLang="en-US" sz="1600" dirty="0"/>
              <a:t>動画から“注視物体”を推定するモデルの提案</a:t>
            </a:r>
            <a:endParaRPr kumimoji="1" lang="ja-JP" altLang="en-US" sz="1600" dirty="0"/>
          </a:p>
        </p:txBody>
      </p:sp>
      <p:sp>
        <p:nvSpPr>
          <p:cNvPr id="10" name="フローチャート: 代替処理 9">
            <a:extLst>
              <a:ext uri="{FF2B5EF4-FFF2-40B4-BE49-F238E27FC236}">
                <a16:creationId xmlns:a16="http://schemas.microsoft.com/office/drawing/2014/main" id="{DD87F2DC-A641-2D6B-1BAD-97919FEEED52}"/>
              </a:ext>
            </a:extLst>
          </p:cNvPr>
          <p:cNvSpPr/>
          <p:nvPr/>
        </p:nvSpPr>
        <p:spPr>
          <a:xfrm>
            <a:off x="443077" y="4238820"/>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chemeClr val="tx1"/>
                </a:solidFill>
              </a:rPr>
              <a:t>過去</a:t>
            </a:r>
            <a:r>
              <a:rPr kumimoji="1" lang="ja-JP" altLang="en-US" sz="1600" dirty="0">
                <a:solidFill>
                  <a:schemeClr val="tx1"/>
                </a:solidFill>
              </a:rPr>
              <a:t>研究との比較</a:t>
            </a:r>
          </a:p>
        </p:txBody>
      </p:sp>
      <p:sp>
        <p:nvSpPr>
          <p:cNvPr id="11" name="テキスト ボックス 10">
            <a:extLst>
              <a:ext uri="{FF2B5EF4-FFF2-40B4-BE49-F238E27FC236}">
                <a16:creationId xmlns:a16="http://schemas.microsoft.com/office/drawing/2014/main" id="{40FF59A9-80BA-9526-ADE3-721BD96B7417}"/>
              </a:ext>
            </a:extLst>
          </p:cNvPr>
          <p:cNvSpPr txBox="1"/>
          <p:nvPr/>
        </p:nvSpPr>
        <p:spPr>
          <a:xfrm>
            <a:off x="443077" y="4770503"/>
            <a:ext cx="5927243" cy="584775"/>
          </a:xfrm>
          <a:prstGeom prst="rect">
            <a:avLst/>
          </a:prstGeom>
          <a:noFill/>
        </p:spPr>
        <p:txBody>
          <a:bodyPr wrap="square" rtlCol="0">
            <a:spAutoFit/>
          </a:bodyPr>
          <a:lstStyle/>
          <a:p>
            <a:r>
              <a:rPr lang="ja-JP" altLang="en-US" sz="1600" dirty="0"/>
              <a:t>従来は顔向きや視線の方向を推定するモデルがメジャー</a:t>
            </a:r>
            <a:endParaRPr lang="en-US" altLang="ja-JP" sz="1600" dirty="0"/>
          </a:p>
          <a:p>
            <a:r>
              <a:rPr kumimoji="1" lang="ja-JP" altLang="en-US" sz="1600" dirty="0"/>
              <a:t>この研究では、実際に何を見ているかを推定するモデルを提案</a:t>
            </a:r>
          </a:p>
        </p:txBody>
      </p:sp>
      <p:sp>
        <p:nvSpPr>
          <p:cNvPr id="12" name="フローチャート: 代替処理 11">
            <a:extLst>
              <a:ext uri="{FF2B5EF4-FFF2-40B4-BE49-F238E27FC236}">
                <a16:creationId xmlns:a16="http://schemas.microsoft.com/office/drawing/2014/main" id="{B3CD06CB-D8B7-F9CF-C5FD-DCCD7C2BD8FC}"/>
              </a:ext>
            </a:extLst>
          </p:cNvPr>
          <p:cNvSpPr/>
          <p:nvPr/>
        </p:nvSpPr>
        <p:spPr>
          <a:xfrm>
            <a:off x="407368" y="5490897"/>
            <a:ext cx="5506720" cy="389240"/>
          </a:xfrm>
          <a:prstGeom prst="flowChartAlternate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1"/>
                </a:solidFill>
              </a:rPr>
              <a:t>モデルの構造</a:t>
            </a:r>
          </a:p>
        </p:txBody>
      </p:sp>
      <p:sp>
        <p:nvSpPr>
          <p:cNvPr id="13" name="テキスト ボックス 12">
            <a:extLst>
              <a:ext uri="{FF2B5EF4-FFF2-40B4-BE49-F238E27FC236}">
                <a16:creationId xmlns:a16="http://schemas.microsoft.com/office/drawing/2014/main" id="{AE181B29-5B3E-F40F-C444-E690E43D87E0}"/>
              </a:ext>
            </a:extLst>
          </p:cNvPr>
          <p:cNvSpPr txBox="1"/>
          <p:nvPr/>
        </p:nvSpPr>
        <p:spPr>
          <a:xfrm>
            <a:off x="6277912" y="3743492"/>
            <a:ext cx="5816826" cy="1323439"/>
          </a:xfrm>
          <a:prstGeom prst="rect">
            <a:avLst/>
          </a:prstGeom>
          <a:noFill/>
        </p:spPr>
        <p:txBody>
          <a:bodyPr wrap="square" rtlCol="0">
            <a:spAutoFit/>
          </a:bodyPr>
          <a:lstStyle/>
          <a:p>
            <a:r>
              <a:rPr kumimoji="1" lang="ja-JP" altLang="en-US" sz="1600" dirty="0"/>
              <a:t>・新人とベテランの作業の違いを見える化する</a:t>
            </a:r>
            <a:endParaRPr kumimoji="1" lang="en-US" altLang="ja-JP" sz="1600" dirty="0"/>
          </a:p>
          <a:p>
            <a:r>
              <a:rPr lang="ja-JP" altLang="en-US" sz="1600" dirty="0"/>
              <a:t>　・注視物体（流動機種、部品箱、器具など）</a:t>
            </a:r>
            <a:endParaRPr lang="en-US" altLang="ja-JP" sz="1600" dirty="0"/>
          </a:p>
          <a:p>
            <a:r>
              <a:rPr kumimoji="1" lang="ja-JP" altLang="en-US" sz="1600" dirty="0"/>
              <a:t>　・注視のタイミング</a:t>
            </a:r>
            <a:endParaRPr kumimoji="1" lang="en-US" altLang="ja-JP" sz="1600" dirty="0"/>
          </a:p>
          <a:p>
            <a:endParaRPr lang="en-US" altLang="ja-JP" sz="1600" dirty="0"/>
          </a:p>
          <a:p>
            <a:r>
              <a:rPr lang="ja-JP" altLang="en-US" sz="1600" dirty="0"/>
              <a:t>→　トライ（次ページ）</a:t>
            </a:r>
            <a:endParaRPr kumimoji="1" lang="ja-JP" altLang="en-US" sz="1600" dirty="0"/>
          </a:p>
        </p:txBody>
      </p:sp>
      <p:sp>
        <p:nvSpPr>
          <p:cNvPr id="14" name="テキスト ボックス 13">
            <a:extLst>
              <a:ext uri="{FF2B5EF4-FFF2-40B4-BE49-F238E27FC236}">
                <a16:creationId xmlns:a16="http://schemas.microsoft.com/office/drawing/2014/main" id="{AAFC9BEB-8B40-34ED-97A0-39D949A4FDB8}"/>
              </a:ext>
            </a:extLst>
          </p:cNvPr>
          <p:cNvSpPr txBox="1"/>
          <p:nvPr/>
        </p:nvSpPr>
        <p:spPr>
          <a:xfrm>
            <a:off x="407368" y="6011603"/>
            <a:ext cx="5542429" cy="349531"/>
          </a:xfrm>
          <a:prstGeom prst="rect">
            <a:avLst/>
          </a:prstGeom>
          <a:noFill/>
        </p:spPr>
        <p:txBody>
          <a:bodyPr wrap="square" rtlCol="0">
            <a:spAutoFit/>
          </a:bodyPr>
          <a:lstStyle/>
          <a:p>
            <a:r>
              <a:rPr lang="en-US" altLang="ja-JP" sz="1600" dirty="0"/>
              <a:t>Retnet-50</a:t>
            </a:r>
            <a:r>
              <a:rPr lang="ja-JP" altLang="en-US" sz="1600" dirty="0"/>
              <a:t>、</a:t>
            </a:r>
            <a:r>
              <a:rPr lang="en-US" altLang="ja-JP" sz="1600" dirty="0"/>
              <a:t>Conv-LSTM</a:t>
            </a:r>
          </a:p>
        </p:txBody>
      </p:sp>
    </p:spTree>
    <p:extLst>
      <p:ext uri="{BB962C8B-B14F-4D97-AF65-F5344CB8AC3E}">
        <p14:creationId xmlns:p14="http://schemas.microsoft.com/office/powerpoint/2010/main" val="2805172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465614C-99C0-0107-F47C-87815AC22CC5}"/>
              </a:ext>
            </a:extLst>
          </p:cNvPr>
          <p:cNvSpPr>
            <a:spLocks noGrp="1"/>
          </p:cNvSpPr>
          <p:nvPr>
            <p:ph type="body" sz="quarter" idx="18"/>
          </p:nvPr>
        </p:nvSpPr>
        <p:spPr/>
        <p:txBody>
          <a:bodyPr/>
          <a:lstStyle/>
          <a:p>
            <a:endParaRPr kumimoji="1" lang="ja-JP" altLang="en-US" sz="2000" dirty="0"/>
          </a:p>
          <a:p>
            <a:endParaRPr kumimoji="1" lang="ja-JP" altLang="en-US" dirty="0"/>
          </a:p>
        </p:txBody>
      </p:sp>
      <p:sp>
        <p:nvSpPr>
          <p:cNvPr id="3" name="テキスト プレースホルダー 2">
            <a:extLst>
              <a:ext uri="{FF2B5EF4-FFF2-40B4-BE49-F238E27FC236}">
                <a16:creationId xmlns:a16="http://schemas.microsoft.com/office/drawing/2014/main" id="{3CD46554-8ADD-BB56-9311-172D4544A8BE}"/>
              </a:ext>
            </a:extLst>
          </p:cNvPr>
          <p:cNvSpPr>
            <a:spLocks noGrp="1"/>
          </p:cNvSpPr>
          <p:nvPr>
            <p:ph type="body" sz="quarter" idx="20"/>
          </p:nvPr>
        </p:nvSpPr>
        <p:spPr/>
        <p:txBody>
          <a:bodyPr/>
          <a:lstStyle/>
          <a:p>
            <a:r>
              <a:rPr kumimoji="1" lang="ja-JP" altLang="en-US" sz="2000" dirty="0"/>
              <a:t>作業教育補助システム　～ 顔向き推定編 ～</a:t>
            </a:r>
          </a:p>
        </p:txBody>
      </p:sp>
      <p:sp>
        <p:nvSpPr>
          <p:cNvPr id="4" name="日付プレースホルダー 3">
            <a:extLst>
              <a:ext uri="{FF2B5EF4-FFF2-40B4-BE49-F238E27FC236}">
                <a16:creationId xmlns:a16="http://schemas.microsoft.com/office/drawing/2014/main" id="{340148EF-6663-0A5D-1F16-8F8B186F1416}"/>
              </a:ext>
            </a:extLst>
          </p:cNvPr>
          <p:cNvSpPr>
            <a:spLocks noGrp="1"/>
          </p:cNvSpPr>
          <p:nvPr>
            <p:ph type="dt" sz="half" idx="19"/>
          </p:nvPr>
        </p:nvSpPr>
        <p:spPr/>
        <p:txBody>
          <a:bodyPr/>
          <a:lstStyle/>
          <a:p>
            <a:fld id="{FCAFAC13-DB77-42F2-BE26-45BA5532FD50}" type="datetime4">
              <a:rPr lang="en-US" altLang="ja-JP" smtClean="0"/>
              <a:pPr/>
              <a:t>December 12, 2024</a:t>
            </a:fld>
            <a:endParaRPr lang="en-US" dirty="0"/>
          </a:p>
        </p:txBody>
      </p:sp>
      <p:pic>
        <p:nvPicPr>
          <p:cNvPr id="5" name="図 4">
            <a:extLst>
              <a:ext uri="{FF2B5EF4-FFF2-40B4-BE49-F238E27FC236}">
                <a16:creationId xmlns:a16="http://schemas.microsoft.com/office/drawing/2014/main" id="{7350A955-2325-5913-D188-3397EF0C34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100" y="1512879"/>
            <a:ext cx="660116" cy="660116"/>
          </a:xfrm>
          <a:prstGeom prst="rect">
            <a:avLst/>
          </a:prstGeom>
        </p:spPr>
      </p:pic>
      <p:sp>
        <p:nvSpPr>
          <p:cNvPr id="6" name="テキスト ボックス 5">
            <a:extLst>
              <a:ext uri="{FF2B5EF4-FFF2-40B4-BE49-F238E27FC236}">
                <a16:creationId xmlns:a16="http://schemas.microsoft.com/office/drawing/2014/main" id="{882A243D-1C15-A1B2-4796-1539E94C8A30}"/>
              </a:ext>
            </a:extLst>
          </p:cNvPr>
          <p:cNvSpPr txBox="1"/>
          <p:nvPr/>
        </p:nvSpPr>
        <p:spPr>
          <a:xfrm>
            <a:off x="1960019" y="1581327"/>
            <a:ext cx="1488798" cy="523220"/>
          </a:xfrm>
          <a:prstGeom prst="rect">
            <a:avLst/>
          </a:prstGeom>
          <a:noFill/>
        </p:spPr>
        <p:txBody>
          <a:bodyPr wrap="square">
            <a:spAutoFit/>
          </a:bodyPr>
          <a:lstStyle/>
          <a:p>
            <a:r>
              <a:rPr lang="ja-JP" altLang="en-US" sz="1400" dirty="0"/>
              <a:t>新人</a:t>
            </a:r>
            <a:r>
              <a:rPr lang="en-US" altLang="ja-JP" sz="1400" dirty="0"/>
              <a:t>/</a:t>
            </a:r>
            <a:r>
              <a:rPr lang="ja-JP" altLang="en-US" sz="1400" dirty="0"/>
              <a:t>ベテランの作業動画</a:t>
            </a:r>
          </a:p>
        </p:txBody>
      </p:sp>
      <p:sp>
        <p:nvSpPr>
          <p:cNvPr id="7" name="四角形: 角を丸くする 6">
            <a:extLst>
              <a:ext uri="{FF2B5EF4-FFF2-40B4-BE49-F238E27FC236}">
                <a16:creationId xmlns:a16="http://schemas.microsoft.com/office/drawing/2014/main" id="{5537E6FE-4E88-C700-F18F-C6C1A1FEF501}"/>
              </a:ext>
            </a:extLst>
          </p:cNvPr>
          <p:cNvSpPr/>
          <p:nvPr/>
        </p:nvSpPr>
        <p:spPr>
          <a:xfrm>
            <a:off x="463050" y="2866230"/>
            <a:ext cx="2180215" cy="660116"/>
          </a:xfrm>
          <a:prstGeom prst="round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t>骨格推定</a:t>
            </a:r>
            <a:endParaRPr kumimoji="1" lang="ja-JP" altLang="en-US" dirty="0"/>
          </a:p>
        </p:txBody>
      </p:sp>
      <p:sp>
        <p:nvSpPr>
          <p:cNvPr id="8" name="四角形: 角を丸くする 7">
            <a:extLst>
              <a:ext uri="{FF2B5EF4-FFF2-40B4-BE49-F238E27FC236}">
                <a16:creationId xmlns:a16="http://schemas.microsoft.com/office/drawing/2014/main" id="{B7F97B26-3631-7560-96F8-F996CC205038}"/>
              </a:ext>
            </a:extLst>
          </p:cNvPr>
          <p:cNvSpPr/>
          <p:nvPr/>
        </p:nvSpPr>
        <p:spPr>
          <a:xfrm>
            <a:off x="463050" y="4219581"/>
            <a:ext cx="2180215" cy="6601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描画・比較</a:t>
            </a:r>
          </a:p>
        </p:txBody>
      </p:sp>
      <p:cxnSp>
        <p:nvCxnSpPr>
          <p:cNvPr id="9" name="直線矢印コネクタ 8">
            <a:extLst>
              <a:ext uri="{FF2B5EF4-FFF2-40B4-BE49-F238E27FC236}">
                <a16:creationId xmlns:a16="http://schemas.microsoft.com/office/drawing/2014/main" id="{4DD1334E-9352-5654-9BB7-C1B231FA6352}"/>
              </a:ext>
            </a:extLst>
          </p:cNvPr>
          <p:cNvCxnSpPr>
            <a:cxnSpLocks/>
            <a:stCxn id="5" idx="2"/>
            <a:endCxn id="7" idx="0"/>
          </p:cNvCxnSpPr>
          <p:nvPr/>
        </p:nvCxnSpPr>
        <p:spPr>
          <a:xfrm>
            <a:off x="1553158" y="2172995"/>
            <a:ext cx="0" cy="6932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47FA404-2BE2-F80C-D5ED-4F03A397C187}"/>
              </a:ext>
            </a:extLst>
          </p:cNvPr>
          <p:cNvCxnSpPr>
            <a:cxnSpLocks/>
            <a:stCxn id="7" idx="2"/>
            <a:endCxn id="8" idx="0"/>
          </p:cNvCxnSpPr>
          <p:nvPr/>
        </p:nvCxnSpPr>
        <p:spPr>
          <a:xfrm>
            <a:off x="1553158" y="3526346"/>
            <a:ext cx="0" cy="6932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1" name="図 10">
            <a:extLst>
              <a:ext uri="{FF2B5EF4-FFF2-40B4-BE49-F238E27FC236}">
                <a16:creationId xmlns:a16="http://schemas.microsoft.com/office/drawing/2014/main" id="{574983E6-FD99-3529-793E-617D892376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100" y="5572931"/>
            <a:ext cx="660116" cy="660116"/>
          </a:xfrm>
          <a:prstGeom prst="rect">
            <a:avLst/>
          </a:prstGeom>
        </p:spPr>
      </p:pic>
      <p:cxnSp>
        <p:nvCxnSpPr>
          <p:cNvPr id="12" name="直線矢印コネクタ 11">
            <a:extLst>
              <a:ext uri="{FF2B5EF4-FFF2-40B4-BE49-F238E27FC236}">
                <a16:creationId xmlns:a16="http://schemas.microsoft.com/office/drawing/2014/main" id="{4BB5C892-2F35-720A-63C6-E019003F073C}"/>
              </a:ext>
            </a:extLst>
          </p:cNvPr>
          <p:cNvCxnSpPr>
            <a:cxnSpLocks/>
            <a:endCxn id="11" idx="0"/>
          </p:cNvCxnSpPr>
          <p:nvPr/>
        </p:nvCxnSpPr>
        <p:spPr>
          <a:xfrm>
            <a:off x="1553158" y="4733365"/>
            <a:ext cx="0" cy="8395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03C2AFB8-AA7A-C147-3B84-B82054839AD5}"/>
              </a:ext>
            </a:extLst>
          </p:cNvPr>
          <p:cNvSpPr txBox="1"/>
          <p:nvPr/>
        </p:nvSpPr>
        <p:spPr>
          <a:xfrm>
            <a:off x="389907" y="966779"/>
            <a:ext cx="1944502" cy="307777"/>
          </a:xfrm>
          <a:prstGeom prst="rect">
            <a:avLst/>
          </a:prstGeom>
          <a:noFill/>
        </p:spPr>
        <p:txBody>
          <a:bodyPr wrap="square">
            <a:spAutoFit/>
          </a:bodyPr>
          <a:lstStyle/>
          <a:p>
            <a:r>
              <a:rPr lang="ja-JP" altLang="en-US" sz="1400" u="sng" dirty="0"/>
              <a:t>システム簡易フロー</a:t>
            </a:r>
          </a:p>
        </p:txBody>
      </p:sp>
      <p:sp>
        <p:nvSpPr>
          <p:cNvPr id="14" name="テキスト ボックス 13">
            <a:extLst>
              <a:ext uri="{FF2B5EF4-FFF2-40B4-BE49-F238E27FC236}">
                <a16:creationId xmlns:a16="http://schemas.microsoft.com/office/drawing/2014/main" id="{8169D3F3-2721-2411-D353-F59FB24FFBFF}"/>
              </a:ext>
            </a:extLst>
          </p:cNvPr>
          <p:cNvSpPr txBox="1"/>
          <p:nvPr/>
        </p:nvSpPr>
        <p:spPr>
          <a:xfrm>
            <a:off x="1960019" y="5837903"/>
            <a:ext cx="1070478" cy="307777"/>
          </a:xfrm>
          <a:prstGeom prst="rect">
            <a:avLst/>
          </a:prstGeom>
          <a:noFill/>
        </p:spPr>
        <p:txBody>
          <a:bodyPr wrap="square">
            <a:spAutoFit/>
          </a:bodyPr>
          <a:lstStyle/>
          <a:p>
            <a:r>
              <a:rPr lang="ja-JP" altLang="en-US" sz="1400" dirty="0"/>
              <a:t>解析動画</a:t>
            </a:r>
          </a:p>
        </p:txBody>
      </p:sp>
      <p:sp>
        <p:nvSpPr>
          <p:cNvPr id="15" name="左中かっこ 14">
            <a:extLst>
              <a:ext uri="{FF2B5EF4-FFF2-40B4-BE49-F238E27FC236}">
                <a16:creationId xmlns:a16="http://schemas.microsoft.com/office/drawing/2014/main" id="{C108E37D-F0C9-A5DB-5E3D-CCDCAAEEA991}"/>
              </a:ext>
            </a:extLst>
          </p:cNvPr>
          <p:cNvSpPr/>
          <p:nvPr/>
        </p:nvSpPr>
        <p:spPr>
          <a:xfrm>
            <a:off x="2844191" y="4219581"/>
            <a:ext cx="186306" cy="739134"/>
          </a:xfrm>
          <a:prstGeom prst="leftBrace">
            <a:avLst>
              <a:gd name="adj1" fmla="val 3115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6E2496C-04D0-2480-4CF0-DCA2B02F8F5A}"/>
              </a:ext>
            </a:extLst>
          </p:cNvPr>
          <p:cNvSpPr txBox="1"/>
          <p:nvPr/>
        </p:nvSpPr>
        <p:spPr>
          <a:xfrm>
            <a:off x="2991177" y="4296760"/>
            <a:ext cx="4067119" cy="584775"/>
          </a:xfrm>
          <a:prstGeom prst="rect">
            <a:avLst/>
          </a:prstGeom>
          <a:noFill/>
        </p:spPr>
        <p:txBody>
          <a:bodyPr wrap="square">
            <a:spAutoFit/>
          </a:bodyPr>
          <a:lstStyle/>
          <a:p>
            <a:r>
              <a:rPr lang="ja-JP" altLang="en-US" sz="1600" dirty="0"/>
              <a:t>・姿勢の比較</a:t>
            </a:r>
            <a:endParaRPr lang="en-US" altLang="ja-JP" sz="1600" dirty="0"/>
          </a:p>
          <a:p>
            <a:r>
              <a:rPr lang="ja-JP" altLang="en-US" sz="1600" b="1" dirty="0">
                <a:solidFill>
                  <a:schemeClr val="accent6"/>
                </a:solidFill>
              </a:rPr>
              <a:t>・顔向きの比較（追加機能として検討）</a:t>
            </a:r>
          </a:p>
        </p:txBody>
      </p:sp>
      <p:sp>
        <p:nvSpPr>
          <p:cNvPr id="18" name="テキスト プレースホルダー 1">
            <a:extLst>
              <a:ext uri="{FF2B5EF4-FFF2-40B4-BE49-F238E27FC236}">
                <a16:creationId xmlns:a16="http://schemas.microsoft.com/office/drawing/2014/main" id="{D2B84922-EEE7-929F-B067-F5219D0ED4A1}"/>
              </a:ext>
            </a:extLst>
          </p:cNvPr>
          <p:cNvSpPr txBox="1">
            <a:spLocks/>
          </p:cNvSpPr>
          <p:nvPr/>
        </p:nvSpPr>
        <p:spPr>
          <a:xfrm>
            <a:off x="3905026" y="767396"/>
            <a:ext cx="7879605" cy="5637600"/>
          </a:xfrm>
          <a:prstGeom prst="rect">
            <a:avLst/>
          </a:prstGeom>
          <a:ln>
            <a:noFill/>
          </a:ln>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kumimoji="1" sz="2100" b="1" kern="1200" baseline="0">
                <a:solidFill>
                  <a:srgbClr val="333333"/>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marR="0"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メイリオ" panose="020B0604030504040204" pitchFamily="50" charset="-128"/>
              </a:defRPr>
            </a:lvl2pPr>
            <a:lvl3pPr marL="914400" marR="0"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kumimoji="1" sz="1200" b="1" kern="1200" baseline="0">
                <a:solidFill>
                  <a:srgbClr val="333333"/>
                </a:solidFill>
                <a:latin typeface="メイリオ" panose="020B0604030504040204" pitchFamily="50" charset="-128"/>
                <a:ea typeface="メイリオ" panose="020B0604030504040204" pitchFamily="50" charset="-128"/>
                <a:cs typeface="メイリオ" panose="020B0604030504040204" pitchFamily="50" charset="-128"/>
              </a:defRPr>
            </a:lvl3pPr>
            <a:lvl4pPr marL="1371600" marR="0"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kumimoji="1" sz="1050" b="1" kern="1200" baseline="0">
                <a:solidFill>
                  <a:srgbClr val="333333"/>
                </a:solidFill>
                <a:latin typeface="メイリオ" panose="020B0604030504040204" pitchFamily="50" charset="-128"/>
                <a:ea typeface="メイリオ" panose="020B0604030504040204" pitchFamily="50" charset="-128"/>
                <a:cs typeface="メイリオ" panose="020B0604030504040204" pitchFamily="50" charset="-128"/>
              </a:defRPr>
            </a:lvl4pPr>
            <a:lvl5pPr marL="1828800" marR="0" indent="0" algn="l" defTabSz="914400" rtl="0" eaLnBrk="1" fontAlgn="auto" latinLnBrk="0" hangingPunct="1">
              <a:lnSpc>
                <a:spcPct val="100000"/>
              </a:lnSpc>
              <a:spcBef>
                <a:spcPts val="5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endParaRPr lang="en-US" altLang="ja-JP" sz="1800" dirty="0"/>
          </a:p>
          <a:p>
            <a:r>
              <a:rPr lang="ja-JP" altLang="en-US" sz="1600" u="sng" dirty="0"/>
              <a:t>顔向き推定</a:t>
            </a:r>
            <a:endParaRPr lang="en-US" altLang="ja-JP" sz="1600" u="sng" dirty="0"/>
          </a:p>
          <a:p>
            <a:endParaRPr lang="en-US" altLang="ja-JP" sz="1600" dirty="0"/>
          </a:p>
          <a:p>
            <a:r>
              <a:rPr lang="ja-JP" altLang="en-US" sz="1600" dirty="0"/>
              <a:t>■ 背景</a:t>
            </a:r>
          </a:p>
          <a:p>
            <a:r>
              <a:rPr lang="ja-JP" altLang="en-US" sz="1600" b="0" dirty="0"/>
              <a:t>・作業習熟度によって注視している箇所や注視のタイミングが違うのではないか</a:t>
            </a:r>
            <a:endParaRPr lang="en-US" altLang="ja-JP" sz="1600" b="0" dirty="0"/>
          </a:p>
          <a:p>
            <a:endParaRPr lang="en-US" altLang="ja-JP" sz="1600" b="0" dirty="0"/>
          </a:p>
          <a:p>
            <a:r>
              <a:rPr lang="ja-JP" altLang="en-US" sz="1600" dirty="0"/>
              <a:t>■上期の取り組み</a:t>
            </a:r>
            <a:endParaRPr lang="en-US" altLang="ja-JP" sz="1600" dirty="0"/>
          </a:p>
          <a:p>
            <a:r>
              <a:rPr lang="ja-JP" altLang="en-US" sz="1600" b="0" dirty="0"/>
              <a:t>・顔キーポイントベースで顔向き推定する手法</a:t>
            </a:r>
            <a:endParaRPr lang="en-US" altLang="ja-JP" sz="1600" b="0" dirty="0"/>
          </a:p>
          <a:p>
            <a:r>
              <a:rPr lang="ja-JP" altLang="en-US" sz="1600" b="0" dirty="0"/>
              <a:t>・</a:t>
            </a:r>
            <a:endParaRPr lang="en-US" altLang="ja-JP" sz="1600" b="0" dirty="0"/>
          </a:p>
          <a:p>
            <a:endParaRPr lang="en-US" altLang="ja-JP" sz="1600" b="0" dirty="0"/>
          </a:p>
          <a:p>
            <a:r>
              <a:rPr lang="ja-JP" altLang="en-US" sz="1600" dirty="0"/>
              <a:t>■課題</a:t>
            </a:r>
            <a:endParaRPr lang="en-US" altLang="ja-JP" sz="1600" dirty="0"/>
          </a:p>
          <a:p>
            <a:r>
              <a:rPr lang="ja-JP" altLang="en-US" sz="1600" b="0" dirty="0"/>
              <a:t>・</a:t>
            </a:r>
            <a:endParaRPr lang="en-US" altLang="ja-JP" sz="1600" b="0" dirty="0"/>
          </a:p>
        </p:txBody>
      </p:sp>
    </p:spTree>
    <p:extLst>
      <p:ext uri="{BB962C8B-B14F-4D97-AF65-F5344CB8AC3E}">
        <p14:creationId xmlns:p14="http://schemas.microsoft.com/office/powerpoint/2010/main" val="1239910822"/>
      </p:ext>
    </p:extLst>
  </p:cSld>
  <p:clrMapOvr>
    <a:masterClrMapping/>
  </p:clrMapOvr>
</p:sld>
</file>

<file path=ppt/theme/theme1.xml><?xml version="1.0" encoding="utf-8"?>
<a:theme xmlns:a="http://schemas.openxmlformats.org/drawingml/2006/main" name="アイシンwide">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アイシンwide" id="{9719132A-AE96-4650-9969-4ACCCCDBC9C1}" vid="{AC6CE65C-E27A-4279-9449-0AF11FFDAE82}"/>
    </a:ext>
  </a:extLst>
</a:theme>
</file>

<file path=ppt/theme/theme2.xml><?xml version="1.0" encoding="utf-8"?>
<a:theme xmlns:a="http://schemas.openxmlformats.org/drawingml/2006/main" name="最終頁">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INフォーマット_wide.potx" id="{E6ED6B68-B8AB-4240-B5BF-953200F140CE}" vid="{8E07004A-0D74-49DA-BAAA-7DE141297473}"/>
    </a:ext>
  </a:extLst>
</a:theme>
</file>

<file path=ppt/theme/theme3.xml><?xml version="1.0" encoding="utf-8"?>
<a:theme xmlns:a="http://schemas.openxmlformats.org/drawingml/2006/main" name="内容">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INフォーマット_wide.potx" id="{E6ED6B68-B8AB-4240-B5BF-953200F140CE}" vid="{4B783BF8-DEA1-4518-93B8-7E4A5AC19B3A}"/>
    </a:ext>
  </a:extLst>
</a:theme>
</file>

<file path=ppt/theme/theme4.xml><?xml version="1.0" encoding="utf-8"?>
<a:theme xmlns:a="http://schemas.openxmlformats.org/drawingml/2006/main" name="内容［関係社外秘］">
  <a:themeElements>
    <a:clrScheme name="AISIN">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4BBCFF"/>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4(AISIN)_関係社外秘.pptx" id="{0E61A696-DCC7-41FA-B91C-DE2E6FD3D105}" vid="{88604F16-AB26-4E05-98EE-030EE2A46DF3}"/>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74971</TotalTime>
  <Words>1000</Words>
  <Application>Microsoft Office PowerPoint</Application>
  <PresentationFormat>ワイド画面</PresentationFormat>
  <Paragraphs>152</Paragraphs>
  <Slides>12</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4</vt:i4>
      </vt:variant>
      <vt:variant>
        <vt:lpstr>スライド タイトル</vt:lpstr>
      </vt:variant>
      <vt:variant>
        <vt:i4>12</vt:i4>
      </vt:variant>
    </vt:vector>
  </HeadingPairs>
  <TitlesOfParts>
    <vt:vector size="20" baseType="lpstr">
      <vt:lpstr>メイリオ</vt:lpstr>
      <vt:lpstr>游ゴシック</vt:lpstr>
      <vt:lpstr>Arial</vt:lpstr>
      <vt:lpstr>Segoe UI</vt:lpstr>
      <vt:lpstr>アイシンwide</vt:lpstr>
      <vt:lpstr>最終頁</vt:lpstr>
      <vt:lpstr>内容</vt:lpstr>
      <vt:lpstr>内容［関係社外秘］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アイシン精機</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Toyomaru Koji／豊丸　弘爾／AI</dc:creator>
  <cp:lastModifiedBy>優樹 笹岡</cp:lastModifiedBy>
  <cp:revision>193</cp:revision>
  <dcterms:created xsi:type="dcterms:W3CDTF">2022-01-19T01:36:44Z</dcterms:created>
  <dcterms:modified xsi:type="dcterms:W3CDTF">2024-12-12T01:49:40Z</dcterms:modified>
</cp:coreProperties>
</file>